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7.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6.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notesMasterIdLst>
    <p:notesMasterId r:id="rId32"/>
  </p:notesMasterIdLst>
  <p:sldIdLst>
    <p:sldId id="334" r:id="rId2"/>
    <p:sldId id="310" r:id="rId3"/>
    <p:sldId id="1289" r:id="rId4"/>
    <p:sldId id="341" r:id="rId5"/>
    <p:sldId id="335" r:id="rId6"/>
    <p:sldId id="338" r:id="rId7"/>
    <p:sldId id="339" r:id="rId8"/>
    <p:sldId id="1293" r:id="rId9"/>
    <p:sldId id="1294" r:id="rId10"/>
    <p:sldId id="1295" r:id="rId11"/>
    <p:sldId id="337" r:id="rId12"/>
    <p:sldId id="342" r:id="rId13"/>
    <p:sldId id="325" r:id="rId14"/>
    <p:sldId id="343" r:id="rId15"/>
    <p:sldId id="323" r:id="rId16"/>
    <p:sldId id="321" r:id="rId17"/>
    <p:sldId id="322" r:id="rId18"/>
    <p:sldId id="344" r:id="rId19"/>
    <p:sldId id="336" r:id="rId20"/>
    <p:sldId id="345" r:id="rId21"/>
    <p:sldId id="347" r:id="rId22"/>
    <p:sldId id="346" r:id="rId23"/>
    <p:sldId id="1288" r:id="rId24"/>
    <p:sldId id="1291" r:id="rId25"/>
    <p:sldId id="1292" r:id="rId26"/>
    <p:sldId id="1290" r:id="rId27"/>
    <p:sldId id="1287" r:id="rId28"/>
    <p:sldId id="333" r:id="rId29"/>
    <p:sldId id="1285" r:id="rId30"/>
    <p:sldId id="277" r:id="rId3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84" autoAdjust="0"/>
    <p:restoredTop sz="93792" autoAdjust="0"/>
  </p:normalViewPr>
  <p:slideViewPr>
    <p:cSldViewPr>
      <p:cViewPr varScale="1">
        <p:scale>
          <a:sx n="69" d="100"/>
          <a:sy n="69" d="100"/>
        </p:scale>
        <p:origin x="1494" y="66"/>
      </p:cViewPr>
      <p:guideLst>
        <p:guide orient="horz" pos="2160"/>
        <p:guide pos="2880"/>
      </p:guideLst>
    </p:cSldViewPr>
  </p:slideViewPr>
  <p:outlineViewPr>
    <p:cViewPr>
      <p:scale>
        <a:sx n="33" d="100"/>
        <a:sy n="33" d="100"/>
      </p:scale>
      <p:origin x="0" y="-4908"/>
    </p:cViewPr>
  </p:outlineViewPr>
  <p:notesTextViewPr>
    <p:cViewPr>
      <p:scale>
        <a:sx n="100" d="100"/>
        <a:sy n="100" d="100"/>
      </p:scale>
      <p:origin x="0" y="0"/>
    </p:cViewPr>
  </p:notesTextViewPr>
  <p:sorterViewPr>
    <p:cViewPr>
      <p:scale>
        <a:sx n="125" d="100"/>
        <a:sy n="125" d="100"/>
      </p:scale>
      <p:origin x="0" y="-492"/>
    </p:cViewPr>
  </p:sorterViewPr>
  <p:notesViewPr>
    <p:cSldViewPr>
      <p:cViewPr varScale="1">
        <p:scale>
          <a:sx n="47" d="100"/>
          <a:sy n="47" d="100"/>
        </p:scale>
        <p:origin x="2792" y="4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602E415-263C-4273-B3C5-3D83A8E5AD36}" type="datetimeFigureOut">
              <a:rPr lang="en-US" smtClean="0"/>
              <a:pPr/>
              <a:t>5/12/2021</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DBE3A96B-F2F8-4D63-A6B8-20F61F71593B}" type="slidenum">
              <a:rPr lang="en-US" smtClean="0"/>
              <a:pPr/>
              <a:t>‹#›</a:t>
            </a:fld>
            <a:endParaRPr lang="en-US"/>
          </a:p>
        </p:txBody>
      </p:sp>
    </p:spTree>
    <p:extLst>
      <p:ext uri="{BB962C8B-B14F-4D97-AF65-F5344CB8AC3E}">
        <p14:creationId xmlns:p14="http://schemas.microsoft.com/office/powerpoint/2010/main" val="1060839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BE3A96B-F2F8-4D63-A6B8-20F61F71593B}" type="slidenum">
              <a:rPr lang="en-US" smtClean="0"/>
              <a:pPr/>
              <a:t>13</a:t>
            </a:fld>
            <a:endParaRPr lang="en-US"/>
          </a:p>
        </p:txBody>
      </p:sp>
    </p:spTree>
    <p:extLst>
      <p:ext uri="{BB962C8B-B14F-4D97-AF65-F5344CB8AC3E}">
        <p14:creationId xmlns:p14="http://schemas.microsoft.com/office/powerpoint/2010/main" val="1166872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BE3A96B-F2F8-4D63-A6B8-20F61F71593B}" type="slidenum">
              <a:rPr lang="en-US" smtClean="0"/>
              <a:pPr/>
              <a:t>14</a:t>
            </a:fld>
            <a:endParaRPr lang="en-US"/>
          </a:p>
        </p:txBody>
      </p:sp>
    </p:spTree>
    <p:extLst>
      <p:ext uri="{BB962C8B-B14F-4D97-AF65-F5344CB8AC3E}">
        <p14:creationId xmlns:p14="http://schemas.microsoft.com/office/powerpoint/2010/main" val="3102995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6292B368-3BC7-4CC3-B12D-474C1054C849}" type="datetime1">
              <a:rPr lang="en-US" smtClean="0"/>
              <a:pPr/>
              <a:t>5/12/2021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D2A4300-9415-4817-B213-900DAD3A436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88A5C04-BF80-4E7E-B657-3A7052442B23}" type="datetime1">
              <a:rPr lang="en-US" smtClean="0"/>
              <a:pPr/>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A4300-9415-4817-B213-900DAD3A4366}" type="slidenum">
              <a:rPr lang="en-US" smtClean="0"/>
              <a:pPr/>
              <a:t>‹#›</a:t>
            </a:fld>
            <a:endParaRPr lang="en-US"/>
          </a:p>
        </p:txBody>
      </p:sp>
    </p:spTree>
  </p:cSld>
  <p:clrMapOvr>
    <a:masterClrMapping/>
  </p:clrMapOvr>
  <p:transition>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8FCEC5-7F1D-400C-967A-549F98E14F2D}" type="datetime1">
              <a:rPr lang="en-US" smtClean="0"/>
              <a:pPr/>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2A4300-9415-4817-B213-900DAD3A4366}" type="slidenum">
              <a:rPr lang="en-US" smtClean="0"/>
              <a:pPr/>
              <a:t>‹#›</a:t>
            </a:fld>
            <a:endParaRPr lang="en-US"/>
          </a:p>
        </p:txBody>
      </p:sp>
    </p:spTree>
  </p:cSld>
  <p:clrMapOvr>
    <a:masterClrMapping/>
  </p:clrMapOvr>
  <p:transition>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E0B19362-A0C7-4784-964F-0D8DBA9F5CE7}" type="datetime1">
              <a:rPr lang="en-US" smtClean="0"/>
              <a:pPr/>
              <a:t>5/12/2021</a:t>
            </a:fld>
            <a:endParaRPr lang="en-US"/>
          </a:p>
        </p:txBody>
      </p:sp>
      <p:sp>
        <p:nvSpPr>
          <p:cNvPr id="9" name="Slide Number Placeholder 8"/>
          <p:cNvSpPr>
            <a:spLocks noGrp="1"/>
          </p:cNvSpPr>
          <p:nvPr>
            <p:ph type="sldNum" sz="quarter" idx="15"/>
          </p:nvPr>
        </p:nvSpPr>
        <p:spPr/>
        <p:txBody>
          <a:bodyPr rtlCol="0"/>
          <a:lstStyle/>
          <a:p>
            <a:fld id="{ED2A4300-9415-4817-B213-900DAD3A436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0A6E71A-F2E3-435A-ACA5-968DF39E32A6}" type="datetime1">
              <a:rPr lang="en-US" smtClean="0"/>
              <a:pPr/>
              <a:t>5/12/2021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D2A4300-9415-4817-B213-900DAD3A436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67F2A6C9-63B9-4743-9901-88071A60972D}" type="datetime1">
              <a:rPr lang="en-US" smtClean="0"/>
              <a:pPr/>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2A4300-9415-4817-B213-900DAD3A436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26C5C5CC-4296-4DD6-A073-86525C3DAEBD}" type="datetime1">
              <a:rPr lang="en-US" smtClean="0"/>
              <a:pPr/>
              <a:t>5/12/2021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2A4300-9415-4817-B213-900DAD3A436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transition>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413D7BA-DB4D-480B-A219-BD9611B5D231}" type="datetime1">
              <a:rPr lang="en-US" smtClean="0"/>
              <a:pPr/>
              <a:t>5/12/2021</a:t>
            </a:fld>
            <a:endParaRPr lang="en-US"/>
          </a:p>
        </p:txBody>
      </p:sp>
      <p:sp>
        <p:nvSpPr>
          <p:cNvPr id="7" name="Slide Number Placeholder 6"/>
          <p:cNvSpPr>
            <a:spLocks noGrp="1"/>
          </p:cNvSpPr>
          <p:nvPr>
            <p:ph type="sldNum" sz="quarter" idx="11"/>
          </p:nvPr>
        </p:nvSpPr>
        <p:spPr/>
        <p:txBody>
          <a:bodyPr rtlCol="0"/>
          <a:lstStyle/>
          <a:p>
            <a:fld id="{ED2A4300-9415-4817-B213-900DAD3A436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808A0-BC9C-4A74-A6E8-64CA1AE1CACD}" type="datetime1">
              <a:rPr lang="en-US" smtClean="0"/>
              <a:pPr/>
              <a:t>5/12/2021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2A4300-9415-4817-B213-900DAD3A4366}" type="slidenum">
              <a:rPr lang="en-US" smtClean="0"/>
              <a:pPr/>
              <a:t>‹#›</a:t>
            </a:fld>
            <a:endParaRPr lang="en-US"/>
          </a:p>
        </p:txBody>
      </p:sp>
    </p:spTree>
  </p:cSld>
  <p:clrMapOvr>
    <a:masterClrMapping/>
  </p:clrMapOvr>
  <p:transition>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B2637B49-90F7-439B-8C6F-2DA6EBADE3CE}" type="datetime1">
              <a:rPr lang="en-US" smtClean="0"/>
              <a:pPr/>
              <a:t>5/12/2021</a:t>
            </a:fld>
            <a:endParaRPr lang="en-US"/>
          </a:p>
        </p:txBody>
      </p:sp>
      <p:sp>
        <p:nvSpPr>
          <p:cNvPr id="22" name="Slide Number Placeholder 21"/>
          <p:cNvSpPr>
            <a:spLocks noGrp="1"/>
          </p:cNvSpPr>
          <p:nvPr>
            <p:ph type="sldNum" sz="quarter" idx="15"/>
          </p:nvPr>
        </p:nvSpPr>
        <p:spPr/>
        <p:txBody>
          <a:bodyPr rtlCol="0"/>
          <a:lstStyle/>
          <a:p>
            <a:fld id="{ED2A4300-9415-4817-B213-900DAD3A436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F3306DF-1C19-4239-9446-A659ED7702AE}" type="datetime1">
              <a:rPr lang="en-US" smtClean="0"/>
              <a:pPr/>
              <a:t>5/12/2021</a:t>
            </a:fld>
            <a:endParaRPr lang="en-US"/>
          </a:p>
        </p:txBody>
      </p:sp>
      <p:sp>
        <p:nvSpPr>
          <p:cNvPr id="18" name="Slide Number Placeholder 17"/>
          <p:cNvSpPr>
            <a:spLocks noGrp="1"/>
          </p:cNvSpPr>
          <p:nvPr>
            <p:ph type="sldNum" sz="quarter" idx="11"/>
          </p:nvPr>
        </p:nvSpPr>
        <p:spPr/>
        <p:txBody>
          <a:bodyPr rtlCol="0"/>
          <a:lstStyle/>
          <a:p>
            <a:fld id="{ED2A4300-9415-4817-B213-900DAD3A436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8B68615-506E-4BD9-8EC4-526831E44BB3}" type="datetime1">
              <a:rPr lang="en-US" smtClean="0"/>
              <a:pPr/>
              <a:t>5/12/2021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D2A4300-9415-4817-B213-900DAD3A43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circle/>
  </p:transition>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un.org/securitycouncil/content/un-sc-consolidated-list"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labour.govmu.org/Documents/Special%20Migrant%20Unit/Associations%20Trade%20Union/11.%20roa.pdf" TargetMode="External"/><Relationship Id="rId2" Type="http://schemas.openxmlformats.org/officeDocument/2006/relationships/hyperlink" Target="https://labour.govmu.org/Documents/downloads/Being%20Resilient%20Booklet%20L.Res%20(2)%20(4).pdf" TargetMode="External"/><Relationship Id="rId1" Type="http://schemas.openxmlformats.org/officeDocument/2006/relationships/slideLayout" Target="../slideLayouts/slideLayout2.xml"/><Relationship Id="rId5" Type="http://schemas.openxmlformats.org/officeDocument/2006/relationships/hyperlink" Target="https://labour.govmu.org/Documents/Special%20Migrant%20Unit/Associations%20Trade%20Union/13.%20roa.pdf" TargetMode="External"/><Relationship Id="rId4" Type="http://schemas.openxmlformats.org/officeDocument/2006/relationships/hyperlink" Target="https://labour.govmu.org/Documents/Special%20Migrant%20Unit/Associations%20Trade%20Union/12.%20roa.pdf" TargetMode="External"/></Relationships>
</file>

<file path=ppt/slides/_rels/slide2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mailto:npos@fatfplatform.org" TargetMode="External"/><Relationship Id="rId7"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3.jpeg"/><Relationship Id="rId4" Type="http://schemas.openxmlformats.org/officeDocument/2006/relationships/hyperlink" Target="http://twitter.com/fatfplatform" TargetMode="External"/><Relationship Id="rId9" Type="http://schemas.openxmlformats.org/officeDocument/2006/relationships/image" Target="../media/image1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C4321D-6C70-491F-B375-7894D704CCAD}"/>
              </a:ext>
            </a:extLst>
          </p:cNvPr>
          <p:cNvSpPr>
            <a:spLocks noGrp="1"/>
          </p:cNvSpPr>
          <p:nvPr>
            <p:ph sz="quarter" idx="1"/>
          </p:nvPr>
        </p:nvSpPr>
        <p:spPr>
          <a:xfrm>
            <a:off x="533400" y="2819400"/>
            <a:ext cx="7467600" cy="2663952"/>
          </a:xfrm>
        </p:spPr>
        <p:txBody>
          <a:bodyPr>
            <a:normAutofit lnSpcReduction="10000"/>
          </a:bodyPr>
          <a:lstStyle/>
          <a:p>
            <a:pPr marL="0" indent="0" algn="ctr">
              <a:buNone/>
            </a:pPr>
            <a:r>
              <a:rPr lang="en-GB" sz="3200" b="1" dirty="0">
                <a:solidFill>
                  <a:srgbClr val="C00000"/>
                </a:solidFill>
              </a:rPr>
              <a:t>NPOs in Mauritius and Terrorist Financing Risks</a:t>
            </a:r>
          </a:p>
          <a:p>
            <a:pPr marL="0" indent="0" algn="ctr">
              <a:buNone/>
            </a:pPr>
            <a:endParaRPr lang="en-GB" sz="3200" b="1" dirty="0">
              <a:solidFill>
                <a:srgbClr val="C00000"/>
              </a:solidFill>
            </a:endParaRPr>
          </a:p>
          <a:p>
            <a:pPr marL="0" indent="0" algn="ctr">
              <a:buNone/>
            </a:pPr>
            <a:r>
              <a:rPr lang="en-GB" sz="3200" b="1" dirty="0"/>
              <a:t>What you need to know, </a:t>
            </a:r>
            <a:br>
              <a:rPr lang="en-GB" sz="3200" b="1" dirty="0"/>
            </a:br>
            <a:r>
              <a:rPr lang="en-GB" sz="3200" b="1" dirty="0"/>
              <a:t>what you need to do</a:t>
            </a:r>
          </a:p>
        </p:txBody>
      </p:sp>
      <p:sp>
        <p:nvSpPr>
          <p:cNvPr id="4" name="Slide Number Placeholder 3">
            <a:extLst>
              <a:ext uri="{FF2B5EF4-FFF2-40B4-BE49-F238E27FC236}">
                <a16:creationId xmlns:a16="http://schemas.microsoft.com/office/drawing/2014/main" id="{89C1A501-FDA3-4B40-81D8-8A8720E62D4A}"/>
              </a:ext>
            </a:extLst>
          </p:cNvPr>
          <p:cNvSpPr>
            <a:spLocks noGrp="1"/>
          </p:cNvSpPr>
          <p:nvPr>
            <p:ph type="sldNum" sz="quarter" idx="15"/>
          </p:nvPr>
        </p:nvSpPr>
        <p:spPr/>
        <p:txBody>
          <a:bodyPr/>
          <a:lstStyle/>
          <a:p>
            <a:fld id="{ED2A4300-9415-4817-B213-900DAD3A4366}" type="slidenum">
              <a:rPr lang="en-US" smtClean="0"/>
              <a:pPr/>
              <a:t>1</a:t>
            </a:fld>
            <a:endParaRPr lang="en-US"/>
          </a:p>
        </p:txBody>
      </p:sp>
      <p:pic>
        <p:nvPicPr>
          <p:cNvPr id="5" name="Picture 4">
            <a:extLst>
              <a:ext uri="{FF2B5EF4-FFF2-40B4-BE49-F238E27FC236}">
                <a16:creationId xmlns:a16="http://schemas.microsoft.com/office/drawing/2014/main" id="{0458CC0E-2579-452C-A2F5-2E37E7BF9F3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33725" y="460248"/>
            <a:ext cx="2266950" cy="1828800"/>
          </a:xfrm>
          <a:prstGeom prst="rect">
            <a:avLst/>
          </a:prstGeom>
          <a:noFill/>
          <a:ln>
            <a:noFill/>
          </a:ln>
        </p:spPr>
      </p:pic>
    </p:spTree>
    <p:extLst>
      <p:ext uri="{BB962C8B-B14F-4D97-AF65-F5344CB8AC3E}">
        <p14:creationId xmlns:p14="http://schemas.microsoft.com/office/powerpoint/2010/main" val="1096722840"/>
      </p:ext>
    </p:extLst>
  </p:cSld>
  <p:clrMapOvr>
    <a:masterClrMapping/>
  </p:clrMapOvr>
  <p:transition>
    <p:circl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71816" cy="838200"/>
          </a:xfrm>
        </p:spPr>
        <p:txBody>
          <a:bodyPr/>
          <a:lstStyle/>
          <a:p>
            <a:pPr algn="ctr"/>
            <a:r>
              <a:rPr lang="en-US" dirty="0" smtClean="0">
                <a:solidFill>
                  <a:srgbClr val="FF0000"/>
                </a:solidFill>
              </a:rPr>
              <a:t>What is risk?</a:t>
            </a:r>
            <a:endParaRPr lang="en-US" dirty="0">
              <a:solidFill>
                <a:srgbClr val="FF0000"/>
              </a:solidFill>
            </a:endParaRPr>
          </a:p>
        </p:txBody>
      </p:sp>
      <p:sp>
        <p:nvSpPr>
          <p:cNvPr id="4" name="Slide Number Placeholder 3"/>
          <p:cNvSpPr>
            <a:spLocks noGrp="1"/>
          </p:cNvSpPr>
          <p:nvPr>
            <p:ph type="sldNum" sz="quarter" idx="15"/>
          </p:nvPr>
        </p:nvSpPr>
        <p:spPr/>
        <p:txBody>
          <a:bodyPr/>
          <a:lstStyle/>
          <a:p>
            <a:fld id="{ED2A4300-9415-4817-B213-900DAD3A4366}" type="slidenum">
              <a:rPr lang="en-US" smtClean="0"/>
              <a:pPr/>
              <a:t>10</a:t>
            </a:fld>
            <a:endParaRPr lang="en-US"/>
          </a:p>
        </p:txBody>
      </p:sp>
      <p:pic>
        <p:nvPicPr>
          <p:cNvPr id="5" name="Picture 12">
            <a:extLst>
              <a:ext uri="{FF2B5EF4-FFF2-40B4-BE49-F238E27FC236}">
                <a16:creationId xmlns:a16="http://schemas.microsoft.com/office/drawing/2014/main" id="{BD2992D7-4406-4B25-856D-469972E0E91A}"/>
              </a:ext>
            </a:extLst>
          </p:cNvPr>
          <p:cNvPicPr>
            <a:picLocks noGrp="1" noChangeAspect="1" noChangeArrowheads="1"/>
          </p:cNvPicPr>
          <p:nvPr>
            <p:ph sz="quarter" idx="1"/>
          </p:nvPr>
        </p:nvPicPr>
        <p:blipFill>
          <a:blip r:embed="rId2" cstate="print"/>
          <a:srcRect/>
          <a:stretch>
            <a:fillRect/>
          </a:stretch>
        </p:blipFill>
        <p:spPr bwMode="auto">
          <a:xfrm>
            <a:off x="304800" y="1765453"/>
            <a:ext cx="8213558" cy="3873347"/>
          </a:xfrm>
          <a:prstGeom prst="rect">
            <a:avLst/>
          </a:prstGeom>
          <a:noFill/>
          <a:ln w="9525">
            <a:noFill/>
            <a:miter lim="800000"/>
            <a:headEnd/>
            <a:tailEnd/>
          </a:ln>
        </p:spPr>
      </p:pic>
    </p:spTree>
    <p:extLst>
      <p:ext uri="{BB962C8B-B14F-4D97-AF65-F5344CB8AC3E}">
        <p14:creationId xmlns:p14="http://schemas.microsoft.com/office/powerpoint/2010/main" val="786106603"/>
      </p:ext>
    </p:extLst>
  </p:cSld>
  <p:clrMapOvr>
    <a:masterClrMapping/>
  </p:clrMapOvr>
  <p:transition>
    <p:circl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A193-996D-45BA-BB4B-5185301BFB71}"/>
              </a:ext>
            </a:extLst>
          </p:cNvPr>
          <p:cNvSpPr>
            <a:spLocks noGrp="1"/>
          </p:cNvSpPr>
          <p:nvPr>
            <p:ph type="title"/>
          </p:nvPr>
        </p:nvSpPr>
        <p:spPr>
          <a:xfrm>
            <a:off x="457200" y="274638"/>
            <a:ext cx="7467600" cy="868362"/>
          </a:xfrm>
        </p:spPr>
        <p:txBody>
          <a:bodyPr/>
          <a:lstStyle/>
          <a:p>
            <a:pPr algn="ctr"/>
            <a:r>
              <a:rPr lang="en-GB" dirty="0">
                <a:solidFill>
                  <a:srgbClr val="FF0000"/>
                </a:solidFill>
              </a:rPr>
              <a:t>FATF Evaluation of Mauritius </a:t>
            </a:r>
          </a:p>
        </p:txBody>
      </p:sp>
      <p:sp>
        <p:nvSpPr>
          <p:cNvPr id="4" name="Slide Number Placeholder 3">
            <a:extLst>
              <a:ext uri="{FF2B5EF4-FFF2-40B4-BE49-F238E27FC236}">
                <a16:creationId xmlns:a16="http://schemas.microsoft.com/office/drawing/2014/main" id="{6553457A-8D19-4A9C-86CD-154225ED11F2}"/>
              </a:ext>
            </a:extLst>
          </p:cNvPr>
          <p:cNvSpPr>
            <a:spLocks noGrp="1"/>
          </p:cNvSpPr>
          <p:nvPr>
            <p:ph type="sldNum" sz="quarter" idx="15"/>
          </p:nvPr>
        </p:nvSpPr>
        <p:spPr/>
        <p:txBody>
          <a:bodyPr/>
          <a:lstStyle/>
          <a:p>
            <a:fld id="{ED2A4300-9415-4817-B213-900DAD3A4366}" type="slidenum">
              <a:rPr lang="en-US" smtClean="0"/>
              <a:pPr/>
              <a:t>11</a:t>
            </a:fld>
            <a:endParaRPr lang="en-US"/>
          </a:p>
        </p:txBody>
      </p:sp>
      <p:pic>
        <p:nvPicPr>
          <p:cNvPr id="1026" name="Picture 2" descr="Eastern and Southern Africa Anti-Money Laundering Group | AOAV">
            <a:extLst>
              <a:ext uri="{FF2B5EF4-FFF2-40B4-BE49-F238E27FC236}">
                <a16:creationId xmlns:a16="http://schemas.microsoft.com/office/drawing/2014/main" id="{7E246266-4A51-4BAE-A7A0-38925D01E2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8" y="4531551"/>
            <a:ext cx="2165279" cy="1857375"/>
          </a:xfrm>
          <a:prstGeom prst="rect">
            <a:avLst/>
          </a:prstGeom>
          <a:noFill/>
          <a:ln>
            <a:solidFill>
              <a:schemeClr val="accent6">
                <a:lumMod val="75000"/>
              </a:schemeClr>
            </a:solidFill>
          </a:ln>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2050" name="Picture 2">
            <a:extLst>
              <a:ext uri="{FF2B5EF4-FFF2-40B4-BE49-F238E27FC236}">
                <a16:creationId xmlns:a16="http://schemas.microsoft.com/office/drawing/2014/main" id="{E31484B0-DE60-430F-BF71-FD425165D6AC}"/>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457199" y="1447800"/>
            <a:ext cx="2165279" cy="3058886"/>
          </a:xfrm>
          <a:prstGeom prst="rect">
            <a:avLst/>
          </a:prstGeom>
          <a:noFill/>
          <a:extLst>
            <a:ext uri="{909E8E84-426E-40DD-AFC4-6F175D3DCCD1}">
              <a14:hiddenFill xmlns:a14="http://schemas.microsoft.com/office/drawing/2010/main">
                <a:solidFill>
                  <a:srgbClr val="FFFFFF"/>
                </a:solidFill>
              </a14:hiddenFill>
            </a:ext>
          </a:extLst>
        </p:spPr>
      </p:pic>
      <p:sp>
        <p:nvSpPr>
          <p:cNvPr id="10" name="Content Placeholder 5">
            <a:extLst>
              <a:ext uri="{FF2B5EF4-FFF2-40B4-BE49-F238E27FC236}">
                <a16:creationId xmlns:a16="http://schemas.microsoft.com/office/drawing/2014/main" id="{66F2D141-6DF0-4C02-AA4D-E3DF6F602444}"/>
              </a:ext>
            </a:extLst>
          </p:cNvPr>
          <p:cNvSpPr txBox="1">
            <a:spLocks/>
          </p:cNvSpPr>
          <p:nvPr/>
        </p:nvSpPr>
        <p:spPr>
          <a:xfrm>
            <a:off x="2933717" y="1447800"/>
            <a:ext cx="5181600" cy="48737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Font typeface="Wingdings"/>
              <a:buNone/>
            </a:pPr>
            <a:r>
              <a:rPr lang="en-GB" dirty="0"/>
              <a:t>Mauritius was evaluated in 2018, with a follow-up in 2019</a:t>
            </a:r>
          </a:p>
          <a:p>
            <a:pPr marL="0" indent="0">
              <a:buFont typeface="Wingdings"/>
              <a:buNone/>
            </a:pPr>
            <a:endParaRPr lang="en-GB" dirty="0"/>
          </a:p>
          <a:p>
            <a:pPr marL="0" indent="0">
              <a:buFont typeface="Wingdings"/>
              <a:buNone/>
            </a:pPr>
            <a:r>
              <a:rPr lang="en-GB" dirty="0"/>
              <a:t>The report highlighted</a:t>
            </a:r>
          </a:p>
          <a:p>
            <a:pPr>
              <a:buFontTx/>
              <a:buChar char="-"/>
            </a:pPr>
            <a:r>
              <a:rPr lang="en-GB" dirty="0"/>
              <a:t>the need to do a assessment of the terrorist financing risk to NPOs</a:t>
            </a:r>
          </a:p>
          <a:p>
            <a:pPr>
              <a:buFontTx/>
              <a:buChar char="-"/>
            </a:pPr>
            <a:r>
              <a:rPr lang="en-GB" dirty="0"/>
              <a:t>The need to do outreach to NPOs on the risk, and how to reduce it. </a:t>
            </a:r>
          </a:p>
        </p:txBody>
      </p:sp>
    </p:spTree>
    <p:extLst>
      <p:ext uri="{BB962C8B-B14F-4D97-AF65-F5344CB8AC3E}">
        <p14:creationId xmlns:p14="http://schemas.microsoft.com/office/powerpoint/2010/main" val="487405150"/>
      </p:ext>
    </p:extLst>
  </p:cSld>
  <p:clrMapOvr>
    <a:masterClrMapping/>
  </p:clrMapOvr>
  <p:transition>
    <p:circl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C4321D-6C70-491F-B375-7894D704CCAD}"/>
              </a:ext>
            </a:extLst>
          </p:cNvPr>
          <p:cNvSpPr>
            <a:spLocks noGrp="1"/>
          </p:cNvSpPr>
          <p:nvPr>
            <p:ph sz="quarter" idx="1"/>
          </p:nvPr>
        </p:nvSpPr>
        <p:spPr>
          <a:xfrm>
            <a:off x="533400" y="609600"/>
            <a:ext cx="7467600" cy="4873752"/>
          </a:xfrm>
        </p:spPr>
        <p:txBody>
          <a:bodyPr>
            <a:normAutofit/>
          </a:bodyPr>
          <a:lstStyle/>
          <a:p>
            <a:pPr marL="0" indent="0" algn="ctr">
              <a:buNone/>
            </a:pPr>
            <a:endParaRPr lang="en-GB" sz="3200" dirty="0">
              <a:solidFill>
                <a:srgbClr val="FF0000"/>
              </a:solidFill>
            </a:endParaRPr>
          </a:p>
          <a:p>
            <a:pPr marL="0" indent="0" algn="ctr">
              <a:buNone/>
            </a:pPr>
            <a:endParaRPr lang="en-GB" sz="3200" dirty="0">
              <a:solidFill>
                <a:srgbClr val="FF0000"/>
              </a:solidFill>
            </a:endParaRPr>
          </a:p>
          <a:p>
            <a:pPr marL="0" indent="0" algn="ctr">
              <a:buNone/>
            </a:pPr>
            <a:endParaRPr lang="en-GB" sz="3200" dirty="0">
              <a:solidFill>
                <a:srgbClr val="FF0000"/>
              </a:solidFill>
            </a:endParaRPr>
          </a:p>
          <a:p>
            <a:pPr marL="0" indent="0" algn="ctr">
              <a:buNone/>
            </a:pPr>
            <a:r>
              <a:rPr lang="en-GB" sz="3200" dirty="0">
                <a:solidFill>
                  <a:srgbClr val="FF0000"/>
                </a:solidFill>
              </a:rPr>
              <a:t>Terrorist Financing and NPOs in Mauritius</a:t>
            </a:r>
          </a:p>
        </p:txBody>
      </p:sp>
      <p:sp>
        <p:nvSpPr>
          <p:cNvPr id="4" name="Slide Number Placeholder 3">
            <a:extLst>
              <a:ext uri="{FF2B5EF4-FFF2-40B4-BE49-F238E27FC236}">
                <a16:creationId xmlns:a16="http://schemas.microsoft.com/office/drawing/2014/main" id="{89C1A501-FDA3-4B40-81D8-8A8720E62D4A}"/>
              </a:ext>
            </a:extLst>
          </p:cNvPr>
          <p:cNvSpPr>
            <a:spLocks noGrp="1"/>
          </p:cNvSpPr>
          <p:nvPr>
            <p:ph type="sldNum" sz="quarter" idx="15"/>
          </p:nvPr>
        </p:nvSpPr>
        <p:spPr/>
        <p:txBody>
          <a:bodyPr/>
          <a:lstStyle/>
          <a:p>
            <a:fld id="{ED2A4300-9415-4817-B213-900DAD3A4366}" type="slidenum">
              <a:rPr lang="en-US" smtClean="0"/>
              <a:pPr/>
              <a:t>12</a:t>
            </a:fld>
            <a:endParaRPr lang="en-US"/>
          </a:p>
        </p:txBody>
      </p:sp>
    </p:spTree>
    <p:extLst>
      <p:ext uri="{BB962C8B-B14F-4D97-AF65-F5344CB8AC3E}">
        <p14:creationId xmlns:p14="http://schemas.microsoft.com/office/powerpoint/2010/main" val="4042640946"/>
      </p:ext>
    </p:extLst>
  </p:cSld>
  <p:clrMapOvr>
    <a:masterClrMapping/>
  </p:clrMapOvr>
  <p:transition>
    <p:circl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pPr algn="ctr"/>
            <a:r>
              <a:rPr lang="en-US" dirty="0">
                <a:solidFill>
                  <a:srgbClr val="FF0000"/>
                </a:solidFill>
              </a:rPr>
              <a:t>NPO Terrorist Financing Risk Assessment </a:t>
            </a:r>
          </a:p>
        </p:txBody>
      </p:sp>
      <p:sp>
        <p:nvSpPr>
          <p:cNvPr id="3" name="Content Placeholder 2"/>
          <p:cNvSpPr>
            <a:spLocks noGrp="1"/>
          </p:cNvSpPr>
          <p:nvPr>
            <p:ph sz="quarter" idx="1"/>
          </p:nvPr>
        </p:nvSpPr>
        <p:spPr/>
        <p:txBody>
          <a:bodyPr>
            <a:normAutofit/>
          </a:bodyPr>
          <a:lstStyle/>
          <a:p>
            <a:r>
              <a:rPr lang="en-US" dirty="0"/>
              <a:t>Completed in </a:t>
            </a:r>
            <a:r>
              <a:rPr lang="en-US" dirty="0" smtClean="0"/>
              <a:t>2020</a:t>
            </a:r>
            <a:endParaRPr lang="en-US" dirty="0"/>
          </a:p>
          <a:p>
            <a:endParaRPr lang="en-US" dirty="0"/>
          </a:p>
          <a:p>
            <a:r>
              <a:rPr lang="en-US" dirty="0"/>
              <a:t>Meets FATF requirements to:</a:t>
            </a:r>
          </a:p>
          <a:p>
            <a:pPr lvl="1"/>
            <a:r>
              <a:rPr lang="en-US" dirty="0"/>
              <a:t>Identify NPOs, which by virtue of their activity or characteristics, are likely to be ‘at risk’ of terrorist financing.</a:t>
            </a:r>
          </a:p>
          <a:p>
            <a:pPr lvl="1"/>
            <a:r>
              <a:rPr lang="en-US" dirty="0"/>
              <a:t>Identifies the nature of the terrorist financing threat to NPOs in Mauritius.</a:t>
            </a:r>
          </a:p>
          <a:p>
            <a:pPr lvl="1"/>
            <a:r>
              <a:rPr lang="en-US" dirty="0"/>
              <a:t>Assesses the effectiveness of measures to mitigate the risk to ‘at risk’ NPOs. </a:t>
            </a:r>
          </a:p>
        </p:txBody>
      </p:sp>
      <p:sp>
        <p:nvSpPr>
          <p:cNvPr id="4" name="Slide Number Placeholder 3"/>
          <p:cNvSpPr>
            <a:spLocks noGrp="1"/>
          </p:cNvSpPr>
          <p:nvPr>
            <p:ph type="sldNum" sz="quarter" idx="15"/>
          </p:nvPr>
        </p:nvSpPr>
        <p:spPr/>
        <p:txBody>
          <a:bodyPr/>
          <a:lstStyle/>
          <a:p>
            <a:fld id="{ED2A4300-9415-4817-B213-900DAD3A4366}" type="slidenum">
              <a:rPr lang="en-US" smtClean="0"/>
              <a:pPr/>
              <a:t>13</a:t>
            </a:fld>
            <a:endParaRPr lang="en-US"/>
          </a:p>
        </p:txBody>
      </p:sp>
    </p:spTree>
    <p:extLst>
      <p:ext uri="{BB962C8B-B14F-4D97-AF65-F5344CB8AC3E}">
        <p14:creationId xmlns:p14="http://schemas.microsoft.com/office/powerpoint/2010/main" val="290449387"/>
      </p:ext>
    </p:extLst>
  </p:cSld>
  <p:clrMapOvr>
    <a:masterClrMapping/>
  </p:clrMapOvr>
  <p:transition>
    <p:circl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pPr algn="ctr"/>
            <a:r>
              <a:rPr lang="en-US" dirty="0">
                <a:solidFill>
                  <a:srgbClr val="FF0000"/>
                </a:solidFill>
              </a:rPr>
              <a:t>Scope of the Risk Assessment </a:t>
            </a:r>
          </a:p>
        </p:txBody>
      </p:sp>
      <p:sp>
        <p:nvSpPr>
          <p:cNvPr id="3" name="Content Placeholder 2"/>
          <p:cNvSpPr>
            <a:spLocks noGrp="1"/>
          </p:cNvSpPr>
          <p:nvPr>
            <p:ph sz="quarter" idx="1"/>
          </p:nvPr>
        </p:nvSpPr>
        <p:spPr>
          <a:xfrm>
            <a:off x="479659" y="1381506"/>
            <a:ext cx="7467600" cy="4873752"/>
          </a:xfrm>
        </p:spPr>
        <p:txBody>
          <a:bodyPr>
            <a:normAutofit/>
          </a:bodyPr>
          <a:lstStyle/>
          <a:p>
            <a:r>
              <a:rPr lang="en-US" dirty="0"/>
              <a:t>The risk assessment identified the following types of NPOs as meeting the FATF definition of NPOs.</a:t>
            </a:r>
          </a:p>
          <a:p>
            <a:pPr lvl="1"/>
            <a:r>
              <a:rPr lang="en-US" dirty="0"/>
              <a:t>Associations</a:t>
            </a:r>
            <a:r>
              <a:rPr lang="en-US"/>
              <a:t/>
            </a:r>
            <a:br>
              <a:rPr lang="en-US"/>
            </a:br>
            <a:endParaRPr lang="en-US" dirty="0"/>
          </a:p>
          <a:p>
            <a:pPr lvl="1"/>
            <a:r>
              <a:rPr lang="en-US" dirty="0"/>
              <a:t>Charitable Foundations</a:t>
            </a:r>
          </a:p>
          <a:p>
            <a:pPr marL="365760" lvl="1" indent="0">
              <a:buNone/>
            </a:pPr>
            <a:endParaRPr lang="en-US" dirty="0"/>
          </a:p>
          <a:p>
            <a:pPr lvl="1"/>
            <a:r>
              <a:rPr lang="en-US" dirty="0"/>
              <a:t>Charitable Trusts</a:t>
            </a:r>
          </a:p>
          <a:p>
            <a:pPr marL="365760" lvl="1" indent="0">
              <a:buNone/>
            </a:pPr>
            <a:endParaRPr lang="en-US" dirty="0"/>
          </a:p>
          <a:p>
            <a:pPr lvl="1"/>
            <a:r>
              <a:rPr lang="en-US" dirty="0"/>
              <a:t>Companies Limited by guarantee</a:t>
            </a:r>
          </a:p>
        </p:txBody>
      </p:sp>
      <p:sp>
        <p:nvSpPr>
          <p:cNvPr id="4" name="Slide Number Placeholder 3"/>
          <p:cNvSpPr>
            <a:spLocks noGrp="1"/>
          </p:cNvSpPr>
          <p:nvPr>
            <p:ph type="sldNum" sz="quarter" idx="15"/>
          </p:nvPr>
        </p:nvSpPr>
        <p:spPr/>
        <p:txBody>
          <a:bodyPr/>
          <a:lstStyle/>
          <a:p>
            <a:fld id="{ED2A4300-9415-4817-B213-900DAD3A4366}" type="slidenum">
              <a:rPr lang="en-US" smtClean="0"/>
              <a:pPr/>
              <a:t>14</a:t>
            </a:fld>
            <a:endParaRPr lang="en-US"/>
          </a:p>
        </p:txBody>
      </p:sp>
    </p:spTree>
    <p:extLst>
      <p:ext uri="{BB962C8B-B14F-4D97-AF65-F5344CB8AC3E}">
        <p14:creationId xmlns:p14="http://schemas.microsoft.com/office/powerpoint/2010/main" val="1177346825"/>
      </p:ext>
    </p:extLst>
  </p:cSld>
  <p:clrMapOvr>
    <a:masterClrMapping/>
  </p:clrMapOvr>
  <p:transition>
    <p:circl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0"/>
            <a:ext cx="7467600" cy="1143000"/>
          </a:xfrm>
        </p:spPr>
        <p:txBody>
          <a:bodyPr>
            <a:noAutofit/>
          </a:bodyPr>
          <a:lstStyle/>
          <a:p>
            <a:pPr algn="ctr"/>
            <a:r>
              <a:rPr lang="en-US" sz="6000" dirty="0">
                <a:solidFill>
                  <a:srgbClr val="FF0000"/>
                </a:solidFill>
              </a:rPr>
              <a:t>TF Risk of NPOs in Mauritius </a:t>
            </a:r>
          </a:p>
        </p:txBody>
      </p:sp>
      <p:sp>
        <p:nvSpPr>
          <p:cNvPr id="3" name="Content Placeholder 2"/>
          <p:cNvSpPr>
            <a:spLocks noGrp="1"/>
          </p:cNvSpPr>
          <p:nvPr>
            <p:ph sz="quarter" idx="1"/>
          </p:nvPr>
        </p:nvSpPr>
        <p:spPr>
          <a:xfrm>
            <a:off x="457200" y="2971801"/>
            <a:ext cx="7467600" cy="1143000"/>
          </a:xfrm>
        </p:spPr>
        <p:txBody>
          <a:bodyPr>
            <a:normAutofit/>
          </a:bodyPr>
          <a:lstStyle/>
          <a:p>
            <a:pPr marL="0" indent="0" algn="ctr">
              <a:buNone/>
            </a:pPr>
            <a:r>
              <a:rPr lang="en-US" sz="6000" dirty="0">
                <a:solidFill>
                  <a:srgbClr val="92D050"/>
                </a:solidFill>
              </a:rPr>
              <a:t>Low-Medium</a:t>
            </a:r>
          </a:p>
        </p:txBody>
      </p:sp>
      <p:sp>
        <p:nvSpPr>
          <p:cNvPr id="4" name="Slide Number Placeholder 3"/>
          <p:cNvSpPr>
            <a:spLocks noGrp="1"/>
          </p:cNvSpPr>
          <p:nvPr>
            <p:ph type="sldNum" sz="quarter" idx="15"/>
          </p:nvPr>
        </p:nvSpPr>
        <p:spPr/>
        <p:txBody>
          <a:bodyPr/>
          <a:lstStyle/>
          <a:p>
            <a:fld id="{ED2A4300-9415-4817-B213-900DAD3A4366}" type="slidenum">
              <a:rPr lang="en-US" smtClean="0"/>
              <a:pPr/>
              <a:t>15</a:t>
            </a:fld>
            <a:endParaRPr lang="en-US"/>
          </a:p>
        </p:txBody>
      </p:sp>
      <p:sp>
        <p:nvSpPr>
          <p:cNvPr id="5" name="Content Placeholder 2">
            <a:extLst>
              <a:ext uri="{FF2B5EF4-FFF2-40B4-BE49-F238E27FC236}">
                <a16:creationId xmlns:a16="http://schemas.microsoft.com/office/drawing/2014/main" id="{A518CA44-993B-48A0-A01A-E08E817FCEB8}"/>
              </a:ext>
            </a:extLst>
          </p:cNvPr>
          <p:cNvSpPr txBox="1">
            <a:spLocks/>
          </p:cNvSpPr>
          <p:nvPr/>
        </p:nvSpPr>
        <p:spPr>
          <a:xfrm>
            <a:off x="661416" y="4851654"/>
            <a:ext cx="7467600" cy="11430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ctr">
              <a:buFont typeface="Wingdings"/>
              <a:buNone/>
            </a:pPr>
            <a:endParaRPr lang="en-US" sz="6000" dirty="0"/>
          </a:p>
        </p:txBody>
      </p:sp>
    </p:spTree>
    <p:extLst>
      <p:ext uri="{BB962C8B-B14F-4D97-AF65-F5344CB8AC3E}">
        <p14:creationId xmlns:p14="http://schemas.microsoft.com/office/powerpoint/2010/main" val="4125633084"/>
      </p:ext>
    </p:extLst>
  </p:cSld>
  <p:clrMapOvr>
    <a:masterClrMapping/>
  </p:clrMapOvr>
  <p:transition>
    <p:circl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Nature of the TF Threat to NPOs in Mauritius </a:t>
            </a:r>
            <a:endParaRPr lang="en-US" dirty="0">
              <a:solidFill>
                <a:srgbClr val="FF0000"/>
              </a:solidFill>
            </a:endParaRPr>
          </a:p>
        </p:txBody>
      </p:sp>
      <p:sp>
        <p:nvSpPr>
          <p:cNvPr id="3" name="Content Placeholder 2"/>
          <p:cNvSpPr>
            <a:spLocks noGrp="1"/>
          </p:cNvSpPr>
          <p:nvPr>
            <p:ph sz="quarter" idx="1"/>
          </p:nvPr>
        </p:nvSpPr>
        <p:spPr/>
        <p:txBody>
          <a:bodyPr/>
          <a:lstStyle/>
          <a:p>
            <a:endParaRPr lang="en-US" dirty="0"/>
          </a:p>
          <a:p>
            <a:r>
              <a:rPr lang="en-US" dirty="0"/>
              <a:t>The abuse of NPOs to promote extremist ideologies. </a:t>
            </a:r>
          </a:p>
          <a:p>
            <a:endParaRPr lang="en-US" dirty="0"/>
          </a:p>
          <a:p>
            <a:r>
              <a:rPr lang="en-US" dirty="0"/>
              <a:t>The abuse of NPOs to finance or facilitate foreign terrorist fighters. </a:t>
            </a:r>
          </a:p>
          <a:p>
            <a:endParaRPr lang="en-US" dirty="0"/>
          </a:p>
          <a:p>
            <a:r>
              <a:rPr lang="en-US" dirty="0"/>
              <a:t>The abuse of NPOs to finance terrorism overseas. </a:t>
            </a:r>
          </a:p>
          <a:p>
            <a:endParaRPr lang="en-US" dirty="0"/>
          </a:p>
        </p:txBody>
      </p:sp>
      <p:sp>
        <p:nvSpPr>
          <p:cNvPr id="4" name="Slide Number Placeholder 3"/>
          <p:cNvSpPr>
            <a:spLocks noGrp="1"/>
          </p:cNvSpPr>
          <p:nvPr>
            <p:ph type="sldNum" sz="quarter" idx="15"/>
          </p:nvPr>
        </p:nvSpPr>
        <p:spPr/>
        <p:txBody>
          <a:bodyPr/>
          <a:lstStyle/>
          <a:p>
            <a:fld id="{ED2A4300-9415-4817-B213-900DAD3A4366}" type="slidenum">
              <a:rPr lang="en-US" smtClean="0"/>
              <a:pPr/>
              <a:t>16</a:t>
            </a:fld>
            <a:endParaRPr lang="en-US"/>
          </a:p>
        </p:txBody>
      </p:sp>
    </p:spTree>
    <p:extLst>
      <p:ext uri="{BB962C8B-B14F-4D97-AF65-F5344CB8AC3E}">
        <p14:creationId xmlns:p14="http://schemas.microsoft.com/office/powerpoint/2010/main" val="1257075721"/>
      </p:ext>
    </p:extLst>
  </p:cSld>
  <p:clrMapOvr>
    <a:masterClrMapping/>
  </p:clrMapOvr>
  <p:transition>
    <p:circl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NPOs and NPO activities likely to be at increased risk of TF abuse </a:t>
            </a:r>
            <a:endParaRPr lang="en-US" dirty="0">
              <a:solidFill>
                <a:srgbClr val="FF0000"/>
              </a:solidFill>
            </a:endParaRPr>
          </a:p>
        </p:txBody>
      </p:sp>
      <p:sp>
        <p:nvSpPr>
          <p:cNvPr id="3" name="Content Placeholder 2"/>
          <p:cNvSpPr>
            <a:spLocks noGrp="1"/>
          </p:cNvSpPr>
          <p:nvPr>
            <p:ph sz="quarter" idx="1"/>
          </p:nvPr>
        </p:nvSpPr>
        <p:spPr/>
        <p:txBody>
          <a:bodyPr/>
          <a:lstStyle/>
          <a:p>
            <a:endParaRPr lang="en-US" dirty="0"/>
          </a:p>
          <a:p>
            <a:pPr marL="0" indent="0">
              <a:buNone/>
            </a:pPr>
            <a:r>
              <a:rPr lang="en-US" dirty="0"/>
              <a:t>1. Cross border movement of funds. </a:t>
            </a:r>
          </a:p>
          <a:p>
            <a:pPr marL="0" indent="0">
              <a:buNone/>
            </a:pPr>
            <a:r>
              <a:rPr lang="en-US" dirty="0"/>
              <a:t>2. Alternative sources of funds and remittance systems. </a:t>
            </a:r>
          </a:p>
          <a:p>
            <a:pPr marL="0" indent="0">
              <a:buNone/>
            </a:pPr>
            <a:r>
              <a:rPr lang="en-US" dirty="0"/>
              <a:t>3. Involvement in complex international transactions or structures. </a:t>
            </a:r>
          </a:p>
          <a:p>
            <a:pPr marL="0" indent="0">
              <a:buNone/>
            </a:pPr>
            <a:r>
              <a:rPr lang="en-US" dirty="0"/>
              <a:t>4. Cash fund-raising from anonymous sources. </a:t>
            </a:r>
          </a:p>
          <a:p>
            <a:pPr marL="0" indent="0">
              <a:buNone/>
            </a:pPr>
            <a:r>
              <a:rPr lang="en-US" dirty="0"/>
              <a:t>5. Ethnic or religious activities. </a:t>
            </a:r>
          </a:p>
          <a:p>
            <a:endParaRPr lang="en-US" dirty="0"/>
          </a:p>
        </p:txBody>
      </p:sp>
      <p:sp>
        <p:nvSpPr>
          <p:cNvPr id="4" name="Slide Number Placeholder 3"/>
          <p:cNvSpPr>
            <a:spLocks noGrp="1"/>
          </p:cNvSpPr>
          <p:nvPr>
            <p:ph type="sldNum" sz="quarter" idx="15"/>
          </p:nvPr>
        </p:nvSpPr>
        <p:spPr/>
        <p:txBody>
          <a:bodyPr/>
          <a:lstStyle/>
          <a:p>
            <a:fld id="{ED2A4300-9415-4817-B213-900DAD3A4366}" type="slidenum">
              <a:rPr lang="en-US" smtClean="0"/>
              <a:pPr/>
              <a:t>17</a:t>
            </a:fld>
            <a:endParaRPr lang="en-US"/>
          </a:p>
        </p:txBody>
      </p:sp>
    </p:spTree>
    <p:extLst>
      <p:ext uri="{BB962C8B-B14F-4D97-AF65-F5344CB8AC3E}">
        <p14:creationId xmlns:p14="http://schemas.microsoft.com/office/powerpoint/2010/main" val="1636196019"/>
      </p:ext>
    </p:extLst>
  </p:cSld>
  <p:clrMapOvr>
    <a:masterClrMapping/>
  </p:clrMapOvr>
  <p:transition>
    <p:circl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C4321D-6C70-491F-B375-7894D704CCAD}"/>
              </a:ext>
            </a:extLst>
          </p:cNvPr>
          <p:cNvSpPr>
            <a:spLocks noGrp="1"/>
          </p:cNvSpPr>
          <p:nvPr>
            <p:ph sz="quarter" idx="1"/>
          </p:nvPr>
        </p:nvSpPr>
        <p:spPr>
          <a:xfrm>
            <a:off x="533400" y="609600"/>
            <a:ext cx="7467600" cy="4873752"/>
          </a:xfrm>
        </p:spPr>
        <p:txBody>
          <a:bodyPr>
            <a:normAutofit/>
          </a:bodyPr>
          <a:lstStyle/>
          <a:p>
            <a:pPr marL="0" indent="0" algn="ctr">
              <a:buNone/>
            </a:pPr>
            <a:endParaRPr lang="en-GB" sz="3200" dirty="0">
              <a:solidFill>
                <a:srgbClr val="FF0000"/>
              </a:solidFill>
            </a:endParaRPr>
          </a:p>
          <a:p>
            <a:pPr marL="0" indent="0" algn="ctr">
              <a:buNone/>
            </a:pPr>
            <a:endParaRPr lang="en-GB" sz="3200" dirty="0">
              <a:solidFill>
                <a:srgbClr val="FF0000"/>
              </a:solidFill>
            </a:endParaRPr>
          </a:p>
          <a:p>
            <a:pPr marL="0" indent="0" algn="ctr">
              <a:buNone/>
            </a:pPr>
            <a:endParaRPr lang="en-GB" sz="3200" dirty="0">
              <a:solidFill>
                <a:srgbClr val="FF0000"/>
              </a:solidFill>
            </a:endParaRPr>
          </a:p>
          <a:p>
            <a:pPr marL="0" indent="0" algn="ctr">
              <a:buNone/>
            </a:pPr>
            <a:r>
              <a:rPr lang="en-GB" sz="3200" dirty="0">
                <a:solidFill>
                  <a:srgbClr val="FF0000"/>
                </a:solidFill>
              </a:rPr>
              <a:t>Working with NPOs to prevent terrorist financing risks </a:t>
            </a:r>
          </a:p>
        </p:txBody>
      </p:sp>
      <p:sp>
        <p:nvSpPr>
          <p:cNvPr id="4" name="Slide Number Placeholder 3">
            <a:extLst>
              <a:ext uri="{FF2B5EF4-FFF2-40B4-BE49-F238E27FC236}">
                <a16:creationId xmlns:a16="http://schemas.microsoft.com/office/drawing/2014/main" id="{89C1A501-FDA3-4B40-81D8-8A8720E62D4A}"/>
              </a:ext>
            </a:extLst>
          </p:cNvPr>
          <p:cNvSpPr>
            <a:spLocks noGrp="1"/>
          </p:cNvSpPr>
          <p:nvPr>
            <p:ph type="sldNum" sz="quarter" idx="15"/>
          </p:nvPr>
        </p:nvSpPr>
        <p:spPr/>
        <p:txBody>
          <a:bodyPr/>
          <a:lstStyle/>
          <a:p>
            <a:fld id="{ED2A4300-9415-4817-B213-900DAD3A4366}" type="slidenum">
              <a:rPr lang="en-US" smtClean="0"/>
              <a:pPr/>
              <a:t>18</a:t>
            </a:fld>
            <a:endParaRPr lang="en-US"/>
          </a:p>
        </p:txBody>
      </p:sp>
    </p:spTree>
    <p:extLst>
      <p:ext uri="{BB962C8B-B14F-4D97-AF65-F5344CB8AC3E}">
        <p14:creationId xmlns:p14="http://schemas.microsoft.com/office/powerpoint/2010/main" val="1199416711"/>
      </p:ext>
    </p:extLst>
  </p:cSld>
  <p:clrMapOvr>
    <a:masterClrMapping/>
  </p:clrMapOvr>
  <p:transition>
    <p:circl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4227D-AB64-4584-A6BF-DAD14411FD7E}"/>
              </a:ext>
            </a:extLst>
          </p:cNvPr>
          <p:cNvSpPr>
            <a:spLocks noGrp="1"/>
          </p:cNvSpPr>
          <p:nvPr>
            <p:ph type="title"/>
          </p:nvPr>
        </p:nvSpPr>
        <p:spPr>
          <a:xfrm>
            <a:off x="457200" y="274638"/>
            <a:ext cx="7467600" cy="792162"/>
          </a:xfrm>
        </p:spPr>
        <p:txBody>
          <a:bodyPr/>
          <a:lstStyle/>
          <a:p>
            <a:pPr algn="ctr"/>
            <a:r>
              <a:rPr lang="en-GB" dirty="0">
                <a:solidFill>
                  <a:srgbClr val="FF0000"/>
                </a:solidFill>
              </a:rPr>
              <a:t>Guidance for NPOs</a:t>
            </a:r>
            <a:endParaRPr lang="en-GB" dirty="0"/>
          </a:p>
        </p:txBody>
      </p:sp>
      <p:pic>
        <p:nvPicPr>
          <p:cNvPr id="6" name="Content Placeholder 5">
            <a:extLst>
              <a:ext uri="{FF2B5EF4-FFF2-40B4-BE49-F238E27FC236}">
                <a16:creationId xmlns:a16="http://schemas.microsoft.com/office/drawing/2014/main" id="{C5205227-F17A-4B7A-A9E3-D8835D0B5C1C}"/>
              </a:ext>
            </a:extLst>
          </p:cNvPr>
          <p:cNvPicPr>
            <a:picLocks noGrp="1" noChangeAspect="1"/>
          </p:cNvPicPr>
          <p:nvPr>
            <p:ph sz="quarter" idx="1"/>
          </p:nvPr>
        </p:nvPicPr>
        <p:blipFill>
          <a:blip r:embed="rId2"/>
          <a:stretch>
            <a:fillRect/>
          </a:stretch>
        </p:blipFill>
        <p:spPr>
          <a:xfrm>
            <a:off x="1143000" y="1295400"/>
            <a:ext cx="2852879" cy="4059640"/>
          </a:xfrm>
          <a:ln>
            <a:solidFill>
              <a:schemeClr val="accent6">
                <a:lumMod val="60000"/>
                <a:lumOff val="40000"/>
              </a:schemeClr>
            </a:solidFill>
          </a:ln>
          <a:effectLst>
            <a:outerShdw blurRad="50800" dist="38100" dir="5400000" algn="t" rotWithShape="0">
              <a:prstClr val="black">
                <a:alpha val="40000"/>
              </a:prstClr>
            </a:outerShdw>
          </a:effectLst>
        </p:spPr>
      </p:pic>
      <p:sp>
        <p:nvSpPr>
          <p:cNvPr id="4" name="Slide Number Placeholder 3">
            <a:extLst>
              <a:ext uri="{FF2B5EF4-FFF2-40B4-BE49-F238E27FC236}">
                <a16:creationId xmlns:a16="http://schemas.microsoft.com/office/drawing/2014/main" id="{8C707EEE-F699-4F8E-A8E0-67A3610E8814}"/>
              </a:ext>
            </a:extLst>
          </p:cNvPr>
          <p:cNvSpPr>
            <a:spLocks noGrp="1"/>
          </p:cNvSpPr>
          <p:nvPr>
            <p:ph type="sldNum" sz="quarter" idx="15"/>
          </p:nvPr>
        </p:nvSpPr>
        <p:spPr/>
        <p:txBody>
          <a:bodyPr/>
          <a:lstStyle/>
          <a:p>
            <a:fld id="{ED2A4300-9415-4817-B213-900DAD3A4366}" type="slidenum">
              <a:rPr lang="en-US" smtClean="0"/>
              <a:pPr/>
              <a:t>19</a:t>
            </a:fld>
            <a:endParaRPr lang="en-US"/>
          </a:p>
        </p:txBody>
      </p:sp>
      <p:pic>
        <p:nvPicPr>
          <p:cNvPr id="8" name="Picture 7">
            <a:extLst>
              <a:ext uri="{FF2B5EF4-FFF2-40B4-BE49-F238E27FC236}">
                <a16:creationId xmlns:a16="http://schemas.microsoft.com/office/drawing/2014/main" id="{DD0FE548-7D75-48DA-AB29-7B5DCAF747FA}"/>
              </a:ext>
            </a:extLst>
          </p:cNvPr>
          <p:cNvPicPr>
            <a:picLocks noChangeAspect="1"/>
          </p:cNvPicPr>
          <p:nvPr/>
        </p:nvPicPr>
        <p:blipFill>
          <a:blip r:embed="rId3"/>
          <a:stretch>
            <a:fillRect/>
          </a:stretch>
        </p:blipFill>
        <p:spPr>
          <a:xfrm>
            <a:off x="4572000" y="1560040"/>
            <a:ext cx="2852879" cy="3530360"/>
          </a:xfrm>
          <a:prstGeom prst="rect">
            <a:avLst/>
          </a:prstGeom>
          <a:ln>
            <a:solidFill>
              <a:schemeClr val="accent6">
                <a:lumMod val="60000"/>
                <a:lumOff val="40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890633462"/>
      </p:ext>
    </p:extLst>
  </p:cSld>
  <p:clrMapOvr>
    <a:masterClrMapping/>
  </p:clrMapOvr>
  <p:transition>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pPr algn="ctr"/>
            <a:r>
              <a:rPr lang="en-US" dirty="0">
                <a:solidFill>
                  <a:srgbClr val="FF0000"/>
                </a:solidFill>
              </a:rPr>
              <a:t>Agenda</a:t>
            </a:r>
          </a:p>
        </p:txBody>
      </p:sp>
      <p:sp>
        <p:nvSpPr>
          <p:cNvPr id="3" name="Content Placeholder 2"/>
          <p:cNvSpPr>
            <a:spLocks noGrp="1"/>
          </p:cNvSpPr>
          <p:nvPr>
            <p:ph sz="quarter" idx="1"/>
          </p:nvPr>
        </p:nvSpPr>
        <p:spPr>
          <a:xfrm>
            <a:off x="458804" y="1219200"/>
            <a:ext cx="7467600" cy="4873752"/>
          </a:xfrm>
        </p:spPr>
        <p:txBody>
          <a:bodyPr>
            <a:normAutofit/>
          </a:bodyPr>
          <a:lstStyle/>
          <a:p>
            <a:pPr marL="457200" indent="-457200">
              <a:buFont typeface="+mj-lt"/>
              <a:buAutoNum type="arabicPeriod"/>
            </a:pPr>
            <a:endParaRPr lang="en-GB" sz="2400" dirty="0">
              <a:solidFill>
                <a:schemeClr val="accent6">
                  <a:lumMod val="50000"/>
                </a:schemeClr>
              </a:solidFill>
            </a:endParaRPr>
          </a:p>
          <a:p>
            <a:pPr marL="457200" indent="-457200">
              <a:buFont typeface="+mj-lt"/>
              <a:buAutoNum type="arabicPeriod"/>
            </a:pPr>
            <a:r>
              <a:rPr lang="en-GB" sz="2400" dirty="0">
                <a:solidFill>
                  <a:schemeClr val="accent6">
                    <a:lumMod val="50000"/>
                  </a:schemeClr>
                </a:solidFill>
              </a:rPr>
              <a:t>International Measures on Terrorist Financing, and how they impact NPOs</a:t>
            </a:r>
          </a:p>
          <a:p>
            <a:pPr marL="457200" indent="-457200">
              <a:buFont typeface="+mj-lt"/>
              <a:buAutoNum type="arabicPeriod"/>
            </a:pPr>
            <a:endParaRPr lang="en-GB" sz="2400" dirty="0">
              <a:solidFill>
                <a:schemeClr val="accent6">
                  <a:lumMod val="50000"/>
                </a:schemeClr>
              </a:solidFill>
            </a:endParaRPr>
          </a:p>
          <a:p>
            <a:pPr marL="457200" indent="-457200">
              <a:buFont typeface="+mj-lt"/>
              <a:buAutoNum type="arabicPeriod"/>
            </a:pPr>
            <a:r>
              <a:rPr lang="en-GB" sz="2400" dirty="0">
                <a:solidFill>
                  <a:schemeClr val="accent6">
                    <a:lumMod val="50000"/>
                  </a:schemeClr>
                </a:solidFill>
              </a:rPr>
              <a:t>Terrorist Financing and NPOs in Mauritius</a:t>
            </a:r>
          </a:p>
          <a:p>
            <a:pPr marL="457200" indent="-457200">
              <a:buFont typeface="+mj-lt"/>
              <a:buAutoNum type="arabicPeriod"/>
            </a:pPr>
            <a:endParaRPr lang="en-GB" sz="2400" dirty="0">
              <a:solidFill>
                <a:schemeClr val="accent6">
                  <a:lumMod val="50000"/>
                </a:schemeClr>
              </a:solidFill>
            </a:endParaRPr>
          </a:p>
          <a:p>
            <a:pPr marL="457200" indent="-457200">
              <a:buFont typeface="+mj-lt"/>
              <a:buAutoNum type="arabicPeriod"/>
            </a:pPr>
            <a:r>
              <a:rPr lang="en-GB" sz="2400" dirty="0">
                <a:solidFill>
                  <a:schemeClr val="accent6">
                    <a:lumMod val="50000"/>
                  </a:schemeClr>
                </a:solidFill>
              </a:rPr>
              <a:t>Working with NPOs to prevent terrorist financing risks </a:t>
            </a:r>
          </a:p>
          <a:p>
            <a:pPr marL="457200" indent="-457200">
              <a:buFont typeface="+mj-lt"/>
              <a:buAutoNum type="arabicPeriod"/>
            </a:pPr>
            <a:endParaRPr lang="en-GB" sz="2400" dirty="0">
              <a:solidFill>
                <a:schemeClr val="accent6">
                  <a:lumMod val="50000"/>
                </a:schemeClr>
              </a:solidFill>
            </a:endParaRPr>
          </a:p>
          <a:p>
            <a:pPr marL="457200" indent="-457200">
              <a:buFont typeface="+mj-lt"/>
              <a:buAutoNum type="arabicPeriod"/>
            </a:pPr>
            <a:r>
              <a:rPr lang="en-GB" dirty="0">
                <a:solidFill>
                  <a:schemeClr val="accent6">
                    <a:lumMod val="50000"/>
                  </a:schemeClr>
                </a:solidFill>
              </a:rPr>
              <a:t>Further resources </a:t>
            </a:r>
            <a:endParaRPr lang="en-GB" sz="2400" dirty="0">
              <a:solidFill>
                <a:schemeClr val="accent6">
                  <a:lumMod val="50000"/>
                </a:schemeClr>
              </a:solidFill>
            </a:endParaRPr>
          </a:p>
          <a:p>
            <a:pPr marL="0" indent="0" algn="ctr">
              <a:buNone/>
            </a:pPr>
            <a:endParaRPr lang="en-GB" sz="2400" dirty="0">
              <a:solidFill>
                <a:srgbClr val="FF0000"/>
              </a:solidFill>
            </a:endParaRPr>
          </a:p>
          <a:p>
            <a:pPr marL="0" indent="0">
              <a:buNone/>
            </a:pPr>
            <a:endParaRPr lang="en-US" dirty="0"/>
          </a:p>
        </p:txBody>
      </p:sp>
      <p:sp>
        <p:nvSpPr>
          <p:cNvPr id="4" name="Slide Number Placeholder 3"/>
          <p:cNvSpPr>
            <a:spLocks noGrp="1"/>
          </p:cNvSpPr>
          <p:nvPr>
            <p:ph type="sldNum" sz="quarter" idx="15"/>
          </p:nvPr>
        </p:nvSpPr>
        <p:spPr/>
        <p:txBody>
          <a:bodyPr/>
          <a:lstStyle/>
          <a:p>
            <a:fld id="{ED2A4300-9415-4817-B213-900DAD3A4366}" type="slidenum">
              <a:rPr lang="en-US" smtClean="0"/>
              <a:pPr/>
              <a:t>2</a:t>
            </a:fld>
            <a:endParaRPr lang="en-US"/>
          </a:p>
        </p:txBody>
      </p:sp>
    </p:spTree>
    <p:extLst>
      <p:ext uri="{BB962C8B-B14F-4D97-AF65-F5344CB8AC3E}">
        <p14:creationId xmlns:p14="http://schemas.microsoft.com/office/powerpoint/2010/main" val="3663981927"/>
      </p:ext>
    </p:extLst>
  </p:cSld>
  <p:clrMapOvr>
    <a:masterClrMapping/>
  </p:clrMapOvr>
  <p:transition>
    <p:circl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4227D-AB64-4584-A6BF-DAD14411FD7E}"/>
              </a:ext>
            </a:extLst>
          </p:cNvPr>
          <p:cNvSpPr>
            <a:spLocks noGrp="1"/>
          </p:cNvSpPr>
          <p:nvPr>
            <p:ph type="title"/>
          </p:nvPr>
        </p:nvSpPr>
        <p:spPr>
          <a:xfrm>
            <a:off x="457200" y="274638"/>
            <a:ext cx="7467600" cy="792162"/>
          </a:xfrm>
        </p:spPr>
        <p:txBody>
          <a:bodyPr/>
          <a:lstStyle/>
          <a:p>
            <a:pPr algn="ctr"/>
            <a:r>
              <a:rPr lang="en-GB" dirty="0">
                <a:solidFill>
                  <a:srgbClr val="FF0000"/>
                </a:solidFill>
              </a:rPr>
              <a:t>Duties of Office Holders</a:t>
            </a:r>
            <a:endParaRPr lang="en-GB" dirty="0"/>
          </a:p>
        </p:txBody>
      </p:sp>
      <p:pic>
        <p:nvPicPr>
          <p:cNvPr id="6" name="Content Placeholder 5">
            <a:extLst>
              <a:ext uri="{FF2B5EF4-FFF2-40B4-BE49-F238E27FC236}">
                <a16:creationId xmlns:a16="http://schemas.microsoft.com/office/drawing/2014/main" id="{C5205227-F17A-4B7A-A9E3-D8835D0B5C1C}"/>
              </a:ext>
            </a:extLst>
          </p:cNvPr>
          <p:cNvPicPr>
            <a:picLocks noGrp="1" noChangeAspect="1"/>
          </p:cNvPicPr>
          <p:nvPr>
            <p:ph sz="quarter" idx="1"/>
          </p:nvPr>
        </p:nvPicPr>
        <p:blipFill>
          <a:blip r:embed="rId2"/>
          <a:stretch>
            <a:fillRect/>
          </a:stretch>
        </p:blipFill>
        <p:spPr>
          <a:xfrm>
            <a:off x="228600" y="1838120"/>
            <a:ext cx="2235956" cy="3181760"/>
          </a:xfrm>
          <a:ln>
            <a:solidFill>
              <a:schemeClr val="accent6">
                <a:lumMod val="60000"/>
                <a:lumOff val="40000"/>
              </a:schemeClr>
            </a:solidFill>
          </a:ln>
          <a:effectLst>
            <a:outerShdw blurRad="50800" dist="38100" dir="5400000" algn="t" rotWithShape="0">
              <a:prstClr val="black">
                <a:alpha val="40000"/>
              </a:prstClr>
            </a:outerShdw>
          </a:effectLst>
        </p:spPr>
      </p:pic>
      <p:sp>
        <p:nvSpPr>
          <p:cNvPr id="4" name="Slide Number Placeholder 3">
            <a:extLst>
              <a:ext uri="{FF2B5EF4-FFF2-40B4-BE49-F238E27FC236}">
                <a16:creationId xmlns:a16="http://schemas.microsoft.com/office/drawing/2014/main" id="{8C707EEE-F699-4F8E-A8E0-67A3610E8814}"/>
              </a:ext>
            </a:extLst>
          </p:cNvPr>
          <p:cNvSpPr>
            <a:spLocks noGrp="1"/>
          </p:cNvSpPr>
          <p:nvPr>
            <p:ph type="sldNum" sz="quarter" idx="15"/>
          </p:nvPr>
        </p:nvSpPr>
        <p:spPr/>
        <p:txBody>
          <a:bodyPr/>
          <a:lstStyle/>
          <a:p>
            <a:fld id="{ED2A4300-9415-4817-B213-900DAD3A4366}" type="slidenum">
              <a:rPr lang="en-US" smtClean="0"/>
              <a:pPr/>
              <a:t>20</a:t>
            </a:fld>
            <a:endParaRPr lang="en-US"/>
          </a:p>
        </p:txBody>
      </p:sp>
      <p:sp>
        <p:nvSpPr>
          <p:cNvPr id="7" name="Content Placeholder 2">
            <a:extLst>
              <a:ext uri="{FF2B5EF4-FFF2-40B4-BE49-F238E27FC236}">
                <a16:creationId xmlns:a16="http://schemas.microsoft.com/office/drawing/2014/main" id="{1EAD2A18-F1DB-4B8A-B80C-76AB0E534E9A}"/>
              </a:ext>
            </a:extLst>
          </p:cNvPr>
          <p:cNvSpPr txBox="1">
            <a:spLocks/>
          </p:cNvSpPr>
          <p:nvPr/>
        </p:nvSpPr>
        <p:spPr>
          <a:xfrm>
            <a:off x="2667000" y="1600200"/>
            <a:ext cx="5867400" cy="48737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endParaRPr lang="en-US" dirty="0"/>
          </a:p>
          <a:p>
            <a:r>
              <a:rPr lang="en-US" dirty="0"/>
              <a:t>Eligibility to hold office. </a:t>
            </a:r>
          </a:p>
          <a:p>
            <a:r>
              <a:rPr lang="en-US" dirty="0"/>
              <a:t>General Duties. </a:t>
            </a:r>
          </a:p>
          <a:p>
            <a:r>
              <a:rPr lang="en-US" dirty="0"/>
              <a:t>Record Keeping</a:t>
            </a:r>
          </a:p>
          <a:p>
            <a:r>
              <a:rPr lang="en-US" dirty="0"/>
              <a:t>Financial Controls</a:t>
            </a:r>
          </a:p>
          <a:p>
            <a:r>
              <a:rPr lang="en-US" dirty="0"/>
              <a:t>Annual Returns</a:t>
            </a:r>
          </a:p>
          <a:p>
            <a:r>
              <a:rPr lang="en-US" dirty="0" smtClean="0"/>
              <a:t>Rules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476403870"/>
      </p:ext>
    </p:extLst>
  </p:cSld>
  <p:clrMapOvr>
    <a:masterClrMapping/>
  </p:clrMapOvr>
  <p:transition>
    <p:circl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4227D-AB64-4584-A6BF-DAD14411FD7E}"/>
              </a:ext>
            </a:extLst>
          </p:cNvPr>
          <p:cNvSpPr>
            <a:spLocks noGrp="1"/>
          </p:cNvSpPr>
          <p:nvPr>
            <p:ph type="title"/>
          </p:nvPr>
        </p:nvSpPr>
        <p:spPr>
          <a:xfrm>
            <a:off x="457200" y="274638"/>
            <a:ext cx="7467600" cy="792162"/>
          </a:xfrm>
        </p:spPr>
        <p:txBody>
          <a:bodyPr/>
          <a:lstStyle/>
          <a:p>
            <a:pPr algn="ctr"/>
            <a:r>
              <a:rPr lang="en-GB" dirty="0">
                <a:solidFill>
                  <a:srgbClr val="FF0000"/>
                </a:solidFill>
              </a:rPr>
              <a:t>Model Rules for Office Holders</a:t>
            </a:r>
            <a:endParaRPr lang="en-GB" dirty="0"/>
          </a:p>
        </p:txBody>
      </p:sp>
      <p:pic>
        <p:nvPicPr>
          <p:cNvPr id="6" name="Content Placeholder 5">
            <a:extLst>
              <a:ext uri="{FF2B5EF4-FFF2-40B4-BE49-F238E27FC236}">
                <a16:creationId xmlns:a16="http://schemas.microsoft.com/office/drawing/2014/main" id="{C5205227-F17A-4B7A-A9E3-D8835D0B5C1C}"/>
              </a:ext>
            </a:extLst>
          </p:cNvPr>
          <p:cNvPicPr>
            <a:picLocks noGrp="1" noChangeAspect="1"/>
          </p:cNvPicPr>
          <p:nvPr>
            <p:ph sz="quarter" idx="1"/>
          </p:nvPr>
        </p:nvPicPr>
        <p:blipFill>
          <a:blip r:embed="rId2"/>
          <a:stretch>
            <a:fillRect/>
          </a:stretch>
        </p:blipFill>
        <p:spPr>
          <a:xfrm>
            <a:off x="228600" y="1838120"/>
            <a:ext cx="2235956" cy="3181760"/>
          </a:xfrm>
          <a:ln>
            <a:solidFill>
              <a:schemeClr val="accent6">
                <a:lumMod val="60000"/>
                <a:lumOff val="40000"/>
              </a:schemeClr>
            </a:solidFill>
          </a:ln>
          <a:effectLst>
            <a:outerShdw blurRad="50800" dist="38100" dir="5400000" algn="t" rotWithShape="0">
              <a:prstClr val="black">
                <a:alpha val="40000"/>
              </a:prstClr>
            </a:outerShdw>
          </a:effectLst>
        </p:spPr>
      </p:pic>
      <p:sp>
        <p:nvSpPr>
          <p:cNvPr id="4" name="Slide Number Placeholder 3">
            <a:extLst>
              <a:ext uri="{FF2B5EF4-FFF2-40B4-BE49-F238E27FC236}">
                <a16:creationId xmlns:a16="http://schemas.microsoft.com/office/drawing/2014/main" id="{8C707EEE-F699-4F8E-A8E0-67A3610E8814}"/>
              </a:ext>
            </a:extLst>
          </p:cNvPr>
          <p:cNvSpPr>
            <a:spLocks noGrp="1"/>
          </p:cNvSpPr>
          <p:nvPr>
            <p:ph type="sldNum" sz="quarter" idx="15"/>
          </p:nvPr>
        </p:nvSpPr>
        <p:spPr/>
        <p:txBody>
          <a:bodyPr/>
          <a:lstStyle/>
          <a:p>
            <a:fld id="{ED2A4300-9415-4817-B213-900DAD3A4366}" type="slidenum">
              <a:rPr lang="en-US" smtClean="0"/>
              <a:pPr/>
              <a:t>21</a:t>
            </a:fld>
            <a:endParaRPr lang="en-US"/>
          </a:p>
        </p:txBody>
      </p:sp>
      <p:sp>
        <p:nvSpPr>
          <p:cNvPr id="7" name="Content Placeholder 2">
            <a:extLst>
              <a:ext uri="{FF2B5EF4-FFF2-40B4-BE49-F238E27FC236}">
                <a16:creationId xmlns:a16="http://schemas.microsoft.com/office/drawing/2014/main" id="{1EAD2A18-F1DB-4B8A-B80C-76AB0E534E9A}"/>
              </a:ext>
            </a:extLst>
          </p:cNvPr>
          <p:cNvSpPr txBox="1">
            <a:spLocks/>
          </p:cNvSpPr>
          <p:nvPr/>
        </p:nvSpPr>
        <p:spPr>
          <a:xfrm>
            <a:off x="2667000" y="1600200"/>
            <a:ext cx="5867400" cy="48737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endParaRPr lang="en-US" dirty="0"/>
          </a:p>
          <a:p>
            <a:r>
              <a:rPr lang="en-US" dirty="0"/>
              <a:t>Model Rules for President. </a:t>
            </a:r>
          </a:p>
          <a:p>
            <a:pPr marL="0" indent="0">
              <a:buNone/>
            </a:pPr>
            <a:endParaRPr lang="en-US" dirty="0"/>
          </a:p>
          <a:p>
            <a:r>
              <a:rPr lang="en-US" dirty="0"/>
              <a:t>Model Rules for Secretary</a:t>
            </a:r>
          </a:p>
          <a:p>
            <a:endParaRPr lang="en-US" dirty="0"/>
          </a:p>
          <a:p>
            <a:r>
              <a:rPr lang="en-US" dirty="0"/>
              <a:t>Model Rules for </a:t>
            </a:r>
            <a:r>
              <a:rPr lang="en-US" dirty="0" smtClean="0"/>
              <a:t>Treasurer</a:t>
            </a:r>
          </a:p>
          <a:p>
            <a:pPr marL="0" indent="0">
              <a:buNone/>
            </a:pPr>
            <a:endParaRPr lang="en-US" dirty="0" smtClean="0"/>
          </a:p>
          <a:p>
            <a:r>
              <a:rPr lang="en-US" dirty="0" smtClean="0"/>
              <a:t>Model Rules for Auditor</a:t>
            </a:r>
            <a:endParaRPr lang="en-US" dirty="0"/>
          </a:p>
          <a:p>
            <a:endParaRPr lang="en-US" dirty="0"/>
          </a:p>
        </p:txBody>
      </p:sp>
    </p:spTree>
    <p:extLst>
      <p:ext uri="{BB962C8B-B14F-4D97-AF65-F5344CB8AC3E}">
        <p14:creationId xmlns:p14="http://schemas.microsoft.com/office/powerpoint/2010/main" val="1211703147"/>
      </p:ext>
    </p:extLst>
  </p:cSld>
  <p:clrMapOvr>
    <a:masterClrMapping/>
  </p:clrMapOvr>
  <p:transition>
    <p:circl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4227D-AB64-4584-A6BF-DAD14411FD7E}"/>
              </a:ext>
            </a:extLst>
          </p:cNvPr>
          <p:cNvSpPr>
            <a:spLocks noGrp="1"/>
          </p:cNvSpPr>
          <p:nvPr>
            <p:ph type="title"/>
          </p:nvPr>
        </p:nvSpPr>
        <p:spPr>
          <a:xfrm>
            <a:off x="634145" y="76200"/>
            <a:ext cx="7467600" cy="792162"/>
          </a:xfrm>
        </p:spPr>
        <p:txBody>
          <a:bodyPr>
            <a:normAutofit fontScale="90000"/>
          </a:bodyPr>
          <a:lstStyle/>
          <a:p>
            <a:pPr algn="ctr"/>
            <a:r>
              <a:rPr lang="en-GB" dirty="0">
                <a:solidFill>
                  <a:srgbClr val="FF0000"/>
                </a:solidFill>
              </a:rPr>
              <a:t>Combatting Terrorist Financing Risks</a:t>
            </a:r>
            <a:endParaRPr lang="en-GB" dirty="0"/>
          </a:p>
        </p:txBody>
      </p:sp>
      <p:sp>
        <p:nvSpPr>
          <p:cNvPr id="4" name="Slide Number Placeholder 3">
            <a:extLst>
              <a:ext uri="{FF2B5EF4-FFF2-40B4-BE49-F238E27FC236}">
                <a16:creationId xmlns:a16="http://schemas.microsoft.com/office/drawing/2014/main" id="{8C707EEE-F699-4F8E-A8E0-67A3610E8814}"/>
              </a:ext>
            </a:extLst>
          </p:cNvPr>
          <p:cNvSpPr>
            <a:spLocks noGrp="1"/>
          </p:cNvSpPr>
          <p:nvPr>
            <p:ph type="sldNum" sz="quarter" idx="15"/>
          </p:nvPr>
        </p:nvSpPr>
        <p:spPr/>
        <p:txBody>
          <a:bodyPr/>
          <a:lstStyle/>
          <a:p>
            <a:fld id="{ED2A4300-9415-4817-B213-900DAD3A4366}" type="slidenum">
              <a:rPr lang="en-US" smtClean="0"/>
              <a:pPr/>
              <a:t>22</a:t>
            </a:fld>
            <a:endParaRPr lang="en-US"/>
          </a:p>
        </p:txBody>
      </p:sp>
      <p:sp>
        <p:nvSpPr>
          <p:cNvPr id="7" name="Content Placeholder 2">
            <a:extLst>
              <a:ext uri="{FF2B5EF4-FFF2-40B4-BE49-F238E27FC236}">
                <a16:creationId xmlns:a16="http://schemas.microsoft.com/office/drawing/2014/main" id="{1EAD2A18-F1DB-4B8A-B80C-76AB0E534E9A}"/>
              </a:ext>
            </a:extLst>
          </p:cNvPr>
          <p:cNvSpPr txBox="1">
            <a:spLocks/>
          </p:cNvSpPr>
          <p:nvPr/>
        </p:nvSpPr>
        <p:spPr>
          <a:xfrm>
            <a:off x="405384" y="1066800"/>
            <a:ext cx="8112974" cy="5562600"/>
          </a:xfrm>
          <a:prstGeom prst="rect">
            <a:avLst/>
          </a:prstGeom>
        </p:spPr>
        <p:txBody>
          <a:bodyPr vert="horz">
            <a:normAutofit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gn="ctr">
              <a:buNone/>
            </a:pPr>
            <a:r>
              <a:rPr lang="en-US" dirty="0"/>
              <a:t>All NPOs must ‘</a:t>
            </a:r>
            <a:r>
              <a:rPr lang="en-US" i="1" dirty="0"/>
              <a:t>understand, identify and act’</a:t>
            </a:r>
            <a:r>
              <a:rPr lang="en-US" dirty="0"/>
              <a:t> </a:t>
            </a:r>
          </a:p>
          <a:p>
            <a:r>
              <a:rPr lang="en-US" i="1" u="sng" dirty="0"/>
              <a:t>Understand</a:t>
            </a:r>
            <a:r>
              <a:rPr lang="en-US" dirty="0"/>
              <a:t> the nature of the terrorist </a:t>
            </a:r>
            <a:br>
              <a:rPr lang="en-US" dirty="0"/>
            </a:br>
            <a:r>
              <a:rPr lang="en-US" dirty="0"/>
              <a:t>financing risk to NPOs</a:t>
            </a:r>
          </a:p>
          <a:p>
            <a:endParaRPr lang="en-US" dirty="0"/>
          </a:p>
          <a:p>
            <a:r>
              <a:rPr lang="en-US" i="1" u="sng" dirty="0"/>
              <a:t>Identify</a:t>
            </a:r>
            <a:r>
              <a:rPr lang="en-US" dirty="0"/>
              <a:t> the risk your NPO faces</a:t>
            </a:r>
          </a:p>
          <a:p>
            <a:pPr lvl="1"/>
            <a:r>
              <a:rPr lang="en-US" dirty="0"/>
              <a:t>Your exposure to threat </a:t>
            </a:r>
          </a:p>
          <a:p>
            <a:pPr lvl="1"/>
            <a:r>
              <a:rPr lang="en-US" dirty="0"/>
              <a:t>Your vulnerability to risk </a:t>
            </a:r>
          </a:p>
          <a:p>
            <a:pPr lvl="1"/>
            <a:endParaRPr lang="en-US" dirty="0"/>
          </a:p>
          <a:p>
            <a:r>
              <a:rPr lang="en-US" u="sng" dirty="0"/>
              <a:t>Act</a:t>
            </a:r>
            <a:r>
              <a:rPr lang="en-US" dirty="0"/>
              <a:t> if needed to reduce the risk </a:t>
            </a:r>
          </a:p>
          <a:p>
            <a:pPr marL="0" indent="0">
              <a:buNone/>
            </a:pPr>
            <a:r>
              <a:rPr lang="en-US" dirty="0"/>
              <a:t>    through best practices</a:t>
            </a:r>
          </a:p>
          <a:p>
            <a:pPr lvl="1" algn="just"/>
            <a:r>
              <a:rPr lang="en-US" sz="2400" dirty="0"/>
              <a:t>Financial Transparency and Accountability</a:t>
            </a:r>
          </a:p>
          <a:p>
            <a:pPr lvl="1" algn="just"/>
            <a:r>
              <a:rPr lang="en-US" sz="2400" dirty="0"/>
              <a:t>Programme Planning and Monitoring</a:t>
            </a:r>
          </a:p>
          <a:p>
            <a:pPr lvl="1" algn="just"/>
            <a:r>
              <a:rPr lang="en-US" sz="2400" dirty="0"/>
              <a:t>Organisational Integrity</a:t>
            </a:r>
          </a:p>
          <a:p>
            <a:pPr lvl="1" algn="just"/>
            <a:r>
              <a:rPr lang="en-US" sz="2400" dirty="0"/>
              <a:t>Partner Relations </a:t>
            </a:r>
          </a:p>
          <a:p>
            <a:endParaRPr lang="en-US" dirty="0"/>
          </a:p>
          <a:p>
            <a:pPr lvl="1"/>
            <a:endParaRPr lang="en-US" dirty="0"/>
          </a:p>
        </p:txBody>
      </p:sp>
      <p:pic>
        <p:nvPicPr>
          <p:cNvPr id="8" name="Picture 7">
            <a:extLst>
              <a:ext uri="{FF2B5EF4-FFF2-40B4-BE49-F238E27FC236}">
                <a16:creationId xmlns:a16="http://schemas.microsoft.com/office/drawing/2014/main" id="{E9EAC079-6DE3-4F92-92BB-FB23D321F0F9}"/>
              </a:ext>
            </a:extLst>
          </p:cNvPr>
          <p:cNvPicPr>
            <a:picLocks noChangeAspect="1"/>
          </p:cNvPicPr>
          <p:nvPr/>
        </p:nvPicPr>
        <p:blipFill>
          <a:blip r:embed="rId2"/>
          <a:stretch>
            <a:fillRect/>
          </a:stretch>
        </p:blipFill>
        <p:spPr>
          <a:xfrm>
            <a:off x="5782266" y="1981200"/>
            <a:ext cx="2319479" cy="2670429"/>
          </a:xfrm>
          <a:prstGeom prst="rect">
            <a:avLst/>
          </a:prstGeom>
          <a:ln>
            <a:solidFill>
              <a:schemeClr val="accent6">
                <a:lumMod val="60000"/>
                <a:lumOff val="40000"/>
              </a:schemeClr>
            </a:solidFill>
          </a:ln>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651946174"/>
      </p:ext>
    </p:extLst>
  </p:cSld>
  <p:clrMapOvr>
    <a:masterClrMapping/>
  </p:clrMapOvr>
  <p:transition>
    <p:circl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4227D-AB64-4584-A6BF-DAD14411FD7E}"/>
              </a:ext>
            </a:extLst>
          </p:cNvPr>
          <p:cNvSpPr>
            <a:spLocks noGrp="1"/>
          </p:cNvSpPr>
          <p:nvPr>
            <p:ph type="title"/>
          </p:nvPr>
        </p:nvSpPr>
        <p:spPr>
          <a:xfrm>
            <a:off x="457200" y="274638"/>
            <a:ext cx="7467600" cy="792162"/>
          </a:xfrm>
        </p:spPr>
        <p:txBody>
          <a:bodyPr>
            <a:normAutofit/>
          </a:bodyPr>
          <a:lstStyle/>
          <a:p>
            <a:pPr algn="ctr"/>
            <a:r>
              <a:rPr lang="en-GB" dirty="0">
                <a:solidFill>
                  <a:srgbClr val="FF0000"/>
                </a:solidFill>
              </a:rPr>
              <a:t>‘At Risk’ NPOs</a:t>
            </a:r>
            <a:endParaRPr lang="en-GB" dirty="0"/>
          </a:p>
        </p:txBody>
      </p:sp>
      <p:sp>
        <p:nvSpPr>
          <p:cNvPr id="4" name="Slide Number Placeholder 3">
            <a:extLst>
              <a:ext uri="{FF2B5EF4-FFF2-40B4-BE49-F238E27FC236}">
                <a16:creationId xmlns:a16="http://schemas.microsoft.com/office/drawing/2014/main" id="{8C707EEE-F699-4F8E-A8E0-67A3610E8814}"/>
              </a:ext>
            </a:extLst>
          </p:cNvPr>
          <p:cNvSpPr>
            <a:spLocks noGrp="1"/>
          </p:cNvSpPr>
          <p:nvPr>
            <p:ph type="sldNum" sz="quarter" idx="15"/>
          </p:nvPr>
        </p:nvSpPr>
        <p:spPr/>
        <p:txBody>
          <a:bodyPr/>
          <a:lstStyle/>
          <a:p>
            <a:fld id="{ED2A4300-9415-4817-B213-900DAD3A4366}" type="slidenum">
              <a:rPr lang="en-US" smtClean="0"/>
              <a:pPr/>
              <a:t>23</a:t>
            </a:fld>
            <a:endParaRPr lang="en-US"/>
          </a:p>
        </p:txBody>
      </p:sp>
      <p:sp>
        <p:nvSpPr>
          <p:cNvPr id="7" name="Content Placeholder 2">
            <a:extLst>
              <a:ext uri="{FF2B5EF4-FFF2-40B4-BE49-F238E27FC236}">
                <a16:creationId xmlns:a16="http://schemas.microsoft.com/office/drawing/2014/main" id="{1EAD2A18-F1DB-4B8A-B80C-76AB0E534E9A}"/>
              </a:ext>
            </a:extLst>
          </p:cNvPr>
          <p:cNvSpPr txBox="1">
            <a:spLocks/>
          </p:cNvSpPr>
          <p:nvPr/>
        </p:nvSpPr>
        <p:spPr>
          <a:xfrm>
            <a:off x="2743200" y="1120902"/>
            <a:ext cx="5867400" cy="3654390"/>
          </a:xfrm>
          <a:prstGeom prst="rect">
            <a:avLst/>
          </a:prstGeom>
        </p:spPr>
        <p:txBody>
          <a:bodyPr vert="horz">
            <a:normAutofit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endParaRPr lang="en-US" dirty="0"/>
          </a:p>
          <a:p>
            <a:r>
              <a:rPr lang="en-US" dirty="0"/>
              <a:t>Specific obligations</a:t>
            </a:r>
          </a:p>
          <a:p>
            <a:pPr lvl="1"/>
            <a:r>
              <a:rPr lang="en-US" dirty="0"/>
              <a:t>Refusal or removal of registration if there is support for terrorism</a:t>
            </a:r>
          </a:p>
          <a:p>
            <a:pPr lvl="1"/>
            <a:r>
              <a:rPr lang="en-US" dirty="0"/>
              <a:t>Obligation for auditors to report suspicious transactions</a:t>
            </a:r>
          </a:p>
          <a:p>
            <a:r>
              <a:rPr lang="en-US" dirty="0"/>
              <a:t> Extra vigilance for ‘at risk’ NPOs</a:t>
            </a:r>
          </a:p>
          <a:p>
            <a:pPr lvl="1"/>
            <a:r>
              <a:rPr lang="en-US" dirty="0"/>
              <a:t>Reasonable measures to reduce risk</a:t>
            </a:r>
          </a:p>
          <a:p>
            <a:pPr lvl="1"/>
            <a:r>
              <a:rPr lang="en-US" dirty="0"/>
              <a:t>Reasonable due diligence of donors, partners and beneficiaries</a:t>
            </a:r>
          </a:p>
          <a:p>
            <a:endParaRPr lang="en-US" dirty="0"/>
          </a:p>
          <a:p>
            <a:endParaRPr lang="en-US" dirty="0"/>
          </a:p>
          <a:p>
            <a:endParaRPr lang="en-US" dirty="0"/>
          </a:p>
        </p:txBody>
      </p:sp>
      <p:pic>
        <p:nvPicPr>
          <p:cNvPr id="8" name="Picture 7">
            <a:extLst>
              <a:ext uri="{FF2B5EF4-FFF2-40B4-BE49-F238E27FC236}">
                <a16:creationId xmlns:a16="http://schemas.microsoft.com/office/drawing/2014/main" id="{E9EAC079-6DE3-4F92-92BB-FB23D321F0F9}"/>
              </a:ext>
            </a:extLst>
          </p:cNvPr>
          <p:cNvPicPr>
            <a:picLocks noChangeAspect="1"/>
          </p:cNvPicPr>
          <p:nvPr/>
        </p:nvPicPr>
        <p:blipFill>
          <a:blip r:embed="rId2"/>
          <a:stretch>
            <a:fillRect/>
          </a:stretch>
        </p:blipFill>
        <p:spPr>
          <a:xfrm>
            <a:off x="395647" y="1676400"/>
            <a:ext cx="2319479" cy="2870292"/>
          </a:xfrm>
          <a:prstGeom prst="rect">
            <a:avLst/>
          </a:prstGeom>
          <a:ln>
            <a:solidFill>
              <a:schemeClr val="accent6">
                <a:lumMod val="60000"/>
                <a:lumOff val="40000"/>
              </a:schemeClr>
            </a:solidFill>
          </a:ln>
          <a:effectLst>
            <a:outerShdw blurRad="50800" dist="38100" dir="5400000" algn="t" rotWithShape="0">
              <a:prstClr val="black">
                <a:alpha val="40000"/>
              </a:prstClr>
            </a:outerShdw>
          </a:effectLst>
        </p:spPr>
      </p:pic>
      <p:sp>
        <p:nvSpPr>
          <p:cNvPr id="9" name="TextBox 8">
            <a:extLst>
              <a:ext uri="{FF2B5EF4-FFF2-40B4-BE49-F238E27FC236}">
                <a16:creationId xmlns:a16="http://schemas.microsoft.com/office/drawing/2014/main" id="{65BBC1C3-3CEB-4C73-AA00-FD040808807F}"/>
              </a:ext>
            </a:extLst>
          </p:cNvPr>
          <p:cNvSpPr txBox="1"/>
          <p:nvPr/>
        </p:nvSpPr>
        <p:spPr>
          <a:xfrm>
            <a:off x="945682" y="4847040"/>
            <a:ext cx="7252636" cy="369332"/>
          </a:xfrm>
          <a:prstGeom prst="rect">
            <a:avLst/>
          </a:prstGeom>
          <a:noFill/>
        </p:spPr>
        <p:txBody>
          <a:bodyPr wrap="square">
            <a:spAutoFit/>
          </a:bodyPr>
          <a:lstStyle/>
          <a:p>
            <a:pPr marL="0" indent="0">
              <a:buNone/>
            </a:pPr>
            <a:r>
              <a:rPr lang="en-US" dirty="0">
                <a:hlinkClick r:id="rId3"/>
              </a:rPr>
              <a:t>https://www.un.org/securitycouncil/content/un-sc-consolidated-list</a:t>
            </a:r>
            <a:r>
              <a:rPr lang="en-US" dirty="0"/>
              <a:t> </a:t>
            </a:r>
          </a:p>
        </p:txBody>
      </p:sp>
    </p:spTree>
    <p:extLst>
      <p:ext uri="{BB962C8B-B14F-4D97-AF65-F5344CB8AC3E}">
        <p14:creationId xmlns:p14="http://schemas.microsoft.com/office/powerpoint/2010/main" val="55400095"/>
      </p:ext>
    </p:extLst>
  </p:cSld>
  <p:clrMapOvr>
    <a:masterClrMapping/>
  </p:clrMapOvr>
  <p:transition>
    <p:circl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pPr algn="ctr"/>
            <a:r>
              <a:rPr lang="en-US" sz="2000" dirty="0" smtClean="0"/>
              <a:t>the united nations (financial prohibitions, arms embargo and travel ban) sanctions act 2019</a:t>
            </a:r>
            <a:endParaRPr lang="en-US" sz="2000" dirty="0"/>
          </a:p>
        </p:txBody>
      </p:sp>
      <p:sp>
        <p:nvSpPr>
          <p:cNvPr id="3" name="Content Placeholder 2"/>
          <p:cNvSpPr>
            <a:spLocks noGrp="1"/>
          </p:cNvSpPr>
          <p:nvPr>
            <p:ph sz="quarter" idx="1"/>
          </p:nvPr>
        </p:nvSpPr>
        <p:spPr>
          <a:xfrm>
            <a:off x="457200" y="1143000"/>
            <a:ext cx="7467600" cy="5330952"/>
          </a:xfrm>
        </p:spPr>
        <p:txBody>
          <a:bodyPr>
            <a:normAutofit fontScale="85000" lnSpcReduction="20000"/>
          </a:bodyPr>
          <a:lstStyle/>
          <a:p>
            <a:pPr marL="0" indent="0" algn="ctr">
              <a:buNone/>
            </a:pPr>
            <a:r>
              <a:rPr lang="en-US" b="1" dirty="0" smtClean="0"/>
              <a:t>Section 23. </a:t>
            </a:r>
            <a:r>
              <a:rPr lang="en-US" b="1" dirty="0"/>
              <a:t>Prohibition to deal with funds or other assets of designated </a:t>
            </a:r>
            <a:r>
              <a:rPr lang="en-US" b="1" dirty="0" smtClean="0"/>
              <a:t>party or </a:t>
            </a:r>
            <a:r>
              <a:rPr lang="en-US" b="1" dirty="0"/>
              <a:t>listed party</a:t>
            </a:r>
            <a:endParaRPr lang="en-US" b="1" dirty="0" smtClean="0"/>
          </a:p>
          <a:p>
            <a:r>
              <a:rPr lang="en-US" dirty="0" smtClean="0"/>
              <a:t>(</a:t>
            </a:r>
            <a:r>
              <a:rPr lang="en-US" dirty="0"/>
              <a:t>4) Any person who holds, controls or has in his custody </a:t>
            </a:r>
            <a:r>
              <a:rPr lang="en-US" dirty="0" smtClean="0"/>
              <a:t>or possession </a:t>
            </a:r>
            <a:r>
              <a:rPr lang="en-US" dirty="0"/>
              <a:t>any funds or other assets of a designated party or listed </a:t>
            </a:r>
            <a:r>
              <a:rPr lang="en-US" dirty="0" smtClean="0"/>
              <a:t>party shall </a:t>
            </a:r>
            <a:r>
              <a:rPr lang="en-US" dirty="0"/>
              <a:t>immediately notify the National Sanctions Secretariat of –</a:t>
            </a:r>
          </a:p>
          <a:p>
            <a:r>
              <a:rPr lang="en-US" dirty="0" smtClean="0"/>
              <a:t>(</a:t>
            </a:r>
            <a:r>
              <a:rPr lang="en-US" dirty="0"/>
              <a:t>a) details of the funds or other assets against which </a:t>
            </a:r>
            <a:r>
              <a:rPr lang="en-US" dirty="0" smtClean="0"/>
              <a:t>action was </a:t>
            </a:r>
            <a:r>
              <a:rPr lang="en-US" dirty="0"/>
              <a:t>taken in accordance with subsection (1);</a:t>
            </a:r>
          </a:p>
          <a:p>
            <a:r>
              <a:rPr lang="en-US" dirty="0"/>
              <a:t>(b) the name and address of the designated party or </a:t>
            </a:r>
            <a:r>
              <a:rPr lang="en-US" dirty="0" smtClean="0"/>
              <a:t>listed party</a:t>
            </a:r>
            <a:r>
              <a:rPr lang="en-US" dirty="0"/>
              <a:t>;</a:t>
            </a:r>
          </a:p>
          <a:p>
            <a:r>
              <a:rPr lang="en-US" dirty="0"/>
              <a:t>(c) details of any attempted transaction involving the </a:t>
            </a:r>
            <a:r>
              <a:rPr lang="en-US" dirty="0" smtClean="0"/>
              <a:t>funds or </a:t>
            </a:r>
            <a:r>
              <a:rPr lang="en-US" dirty="0"/>
              <a:t>other assets, including –</a:t>
            </a:r>
          </a:p>
          <a:p>
            <a:r>
              <a:rPr lang="en-US" dirty="0"/>
              <a:t>(</a:t>
            </a:r>
            <a:r>
              <a:rPr lang="en-US" dirty="0" err="1"/>
              <a:t>i</a:t>
            </a:r>
            <a:r>
              <a:rPr lang="en-US" dirty="0"/>
              <a:t>) the name and address of the sender;</a:t>
            </a:r>
          </a:p>
          <a:p>
            <a:r>
              <a:rPr lang="en-US" dirty="0"/>
              <a:t>(ii) the name and address of the intended recipient;</a:t>
            </a:r>
          </a:p>
          <a:p>
            <a:r>
              <a:rPr lang="en-US" dirty="0"/>
              <a:t>(iii) the purpose of the attempted transaction;</a:t>
            </a:r>
          </a:p>
          <a:p>
            <a:r>
              <a:rPr lang="en-US" dirty="0"/>
              <a:t>(iv) the origin of the funds or other assets; and</a:t>
            </a:r>
          </a:p>
          <a:p>
            <a:r>
              <a:rPr lang="en-US" dirty="0"/>
              <a:t>(v) where the funds or other assets were intended </a:t>
            </a:r>
            <a:r>
              <a:rPr lang="en-US" dirty="0" smtClean="0"/>
              <a:t>to be sent</a:t>
            </a:r>
            <a:r>
              <a:rPr lang="en-US" dirty="0"/>
              <a:t>.</a:t>
            </a:r>
          </a:p>
        </p:txBody>
      </p:sp>
      <p:sp>
        <p:nvSpPr>
          <p:cNvPr id="4" name="Slide Number Placeholder 3"/>
          <p:cNvSpPr>
            <a:spLocks noGrp="1"/>
          </p:cNvSpPr>
          <p:nvPr>
            <p:ph type="sldNum" sz="quarter" idx="15"/>
          </p:nvPr>
        </p:nvSpPr>
        <p:spPr/>
        <p:txBody>
          <a:bodyPr/>
          <a:lstStyle/>
          <a:p>
            <a:fld id="{ED2A4300-9415-4817-B213-900DAD3A4366}" type="slidenum">
              <a:rPr lang="en-US" smtClean="0"/>
              <a:pPr/>
              <a:t>24</a:t>
            </a:fld>
            <a:endParaRPr lang="en-US"/>
          </a:p>
        </p:txBody>
      </p:sp>
    </p:spTree>
    <p:extLst>
      <p:ext uri="{BB962C8B-B14F-4D97-AF65-F5344CB8AC3E}">
        <p14:creationId xmlns:p14="http://schemas.microsoft.com/office/powerpoint/2010/main" val="1851240186"/>
      </p:ext>
    </p:extLst>
  </p:cSld>
  <p:clrMapOvr>
    <a:masterClrMapping/>
  </p:clrMapOvr>
  <p:transition>
    <p:circl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39. Reporting of </a:t>
            </a:r>
            <a:r>
              <a:rPr lang="en-US" b="1" dirty="0" smtClean="0"/>
              <a:t>suspicious information</a:t>
            </a:r>
            <a:endParaRPr lang="en-US" b="1" dirty="0"/>
          </a:p>
        </p:txBody>
      </p:sp>
      <p:sp>
        <p:nvSpPr>
          <p:cNvPr id="3" name="Content Placeholder 2"/>
          <p:cNvSpPr>
            <a:spLocks noGrp="1"/>
          </p:cNvSpPr>
          <p:nvPr>
            <p:ph sz="quarter" idx="1"/>
          </p:nvPr>
        </p:nvSpPr>
        <p:spPr/>
        <p:txBody>
          <a:bodyPr>
            <a:normAutofit/>
          </a:bodyPr>
          <a:lstStyle/>
          <a:p>
            <a:r>
              <a:rPr lang="en-US" dirty="0" smtClean="0"/>
              <a:t>Any </a:t>
            </a:r>
            <a:r>
              <a:rPr lang="en-US" dirty="0"/>
              <a:t>information related to a designated party or listed party </a:t>
            </a:r>
            <a:r>
              <a:rPr lang="en-US" dirty="0" smtClean="0"/>
              <a:t>which </a:t>
            </a:r>
            <a:r>
              <a:rPr lang="en-GB" dirty="0" smtClean="0"/>
              <a:t>is </a:t>
            </a:r>
            <a:r>
              <a:rPr lang="en-GB" dirty="0"/>
              <a:t>known to –</a:t>
            </a:r>
          </a:p>
          <a:p>
            <a:r>
              <a:rPr lang="en-US" dirty="0"/>
              <a:t>(a) a reporting person, shall be </a:t>
            </a:r>
            <a:r>
              <a:rPr lang="en-US" dirty="0" smtClean="0"/>
              <a:t>immediately submitted </a:t>
            </a:r>
            <a:r>
              <a:rPr lang="en-US" dirty="0"/>
              <a:t>by </a:t>
            </a:r>
            <a:r>
              <a:rPr lang="en-US" dirty="0" smtClean="0"/>
              <a:t>the reporting </a:t>
            </a:r>
            <a:r>
              <a:rPr lang="en-US" dirty="0"/>
              <a:t>person to FIU </a:t>
            </a:r>
            <a:r>
              <a:rPr lang="en-US" dirty="0" smtClean="0"/>
              <a:t>in accordance </a:t>
            </a:r>
            <a:r>
              <a:rPr lang="en-US" dirty="0"/>
              <a:t>with section 14 of </a:t>
            </a:r>
            <a:r>
              <a:rPr lang="en-US" dirty="0" smtClean="0"/>
              <a:t>the Financial </a:t>
            </a:r>
            <a:r>
              <a:rPr lang="en-US" dirty="0"/>
              <a:t>Intelligence and Anti-Money Laundering Act; or</a:t>
            </a:r>
          </a:p>
          <a:p>
            <a:r>
              <a:rPr lang="en-US" b="1" dirty="0"/>
              <a:t>(b) any other person, transmitted forthwith by that </a:t>
            </a:r>
            <a:r>
              <a:rPr lang="en-US" b="1" dirty="0" smtClean="0"/>
              <a:t>person, </a:t>
            </a:r>
            <a:r>
              <a:rPr lang="en-GB" b="1" dirty="0" smtClean="0"/>
              <a:t>in </a:t>
            </a:r>
            <a:r>
              <a:rPr lang="en-GB" b="1" dirty="0"/>
              <a:t>writing, to FIU.</a:t>
            </a:r>
            <a:endParaRPr lang="en-US" b="1" dirty="0"/>
          </a:p>
        </p:txBody>
      </p:sp>
      <p:sp>
        <p:nvSpPr>
          <p:cNvPr id="4" name="Slide Number Placeholder 3"/>
          <p:cNvSpPr>
            <a:spLocks noGrp="1"/>
          </p:cNvSpPr>
          <p:nvPr>
            <p:ph type="sldNum" sz="quarter" idx="15"/>
          </p:nvPr>
        </p:nvSpPr>
        <p:spPr/>
        <p:txBody>
          <a:bodyPr/>
          <a:lstStyle/>
          <a:p>
            <a:fld id="{ED2A4300-9415-4817-B213-900DAD3A4366}" type="slidenum">
              <a:rPr lang="en-US" smtClean="0"/>
              <a:pPr/>
              <a:t>25</a:t>
            </a:fld>
            <a:endParaRPr lang="en-US"/>
          </a:p>
        </p:txBody>
      </p:sp>
      <p:sp>
        <p:nvSpPr>
          <p:cNvPr id="5" name="Rectangle 4"/>
          <p:cNvSpPr/>
          <p:nvPr/>
        </p:nvSpPr>
        <p:spPr>
          <a:xfrm>
            <a:off x="3094672"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3088131594"/>
      </p:ext>
    </p:extLst>
  </p:cSld>
  <p:clrMapOvr>
    <a:masterClrMapping/>
  </p:clrMapOvr>
  <p:transition>
    <p:circl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3600" b="1" dirty="0"/>
              <a:t>Categorisation of countries by terrorist </a:t>
            </a:r>
            <a:r>
              <a:rPr lang="en-GB" sz="3600" b="1" dirty="0" smtClean="0"/>
              <a:t>risk</a:t>
            </a:r>
            <a:r>
              <a:rPr lang="en-US" b="1" dirty="0"/>
              <a:t/>
            </a:r>
            <a:br>
              <a:rPr lang="en-US" b="1" dirty="0"/>
            </a:br>
            <a:endParaRPr lang="en-US" dirty="0"/>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57560756"/>
              </p:ext>
            </p:extLst>
          </p:nvPr>
        </p:nvGraphicFramePr>
        <p:xfrm>
          <a:off x="1328420" y="1401596"/>
          <a:ext cx="5725160" cy="5022852"/>
        </p:xfrm>
        <a:graphic>
          <a:graphicData uri="http://schemas.openxmlformats.org/drawingml/2006/table">
            <a:tbl>
              <a:tblPr firstRow="1" firstCol="1" bandRow="1">
                <a:tableStyleId>{5C22544A-7EE6-4342-B048-85BDC9FD1C3A}</a:tableStyleId>
              </a:tblPr>
              <a:tblGrid>
                <a:gridCol w="987425">
                  <a:extLst>
                    <a:ext uri="{9D8B030D-6E8A-4147-A177-3AD203B41FA5}">
                      <a16:colId xmlns:a16="http://schemas.microsoft.com/office/drawing/2014/main" val="2554722096"/>
                    </a:ext>
                  </a:extLst>
                </a:gridCol>
                <a:gridCol w="4737735">
                  <a:extLst>
                    <a:ext uri="{9D8B030D-6E8A-4147-A177-3AD203B41FA5}">
                      <a16:colId xmlns:a16="http://schemas.microsoft.com/office/drawing/2014/main" val="334635648"/>
                    </a:ext>
                  </a:extLst>
                </a:gridCol>
              </a:tblGrid>
              <a:tr h="0">
                <a:tc>
                  <a:txBody>
                    <a:bodyPr/>
                    <a:lstStyle/>
                    <a:p>
                      <a:pPr marL="0" marR="0">
                        <a:lnSpc>
                          <a:spcPct val="107000"/>
                        </a:lnSpc>
                        <a:spcBef>
                          <a:spcPts val="300"/>
                        </a:spcBef>
                        <a:spcAft>
                          <a:spcPts val="300"/>
                        </a:spcAft>
                      </a:pPr>
                      <a:r>
                        <a:rPr lang="en-GB" sz="1100" dirty="0">
                          <a:effectLst/>
                        </a:rPr>
                        <a:t>Very High Risk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300"/>
                        </a:spcBef>
                        <a:spcAft>
                          <a:spcPts val="300"/>
                        </a:spcAft>
                      </a:pPr>
                      <a:r>
                        <a:rPr lang="en-GB" sz="1100" dirty="0">
                          <a:effectLst/>
                        </a:rPr>
                        <a:t>Afghanistan Iraq Nigeria Syria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3909162"/>
                  </a:ext>
                </a:extLst>
              </a:tr>
              <a:tr h="0">
                <a:tc>
                  <a:txBody>
                    <a:bodyPr/>
                    <a:lstStyle/>
                    <a:p>
                      <a:pPr marL="0" marR="0">
                        <a:lnSpc>
                          <a:spcPct val="107000"/>
                        </a:lnSpc>
                        <a:spcBef>
                          <a:spcPts val="300"/>
                        </a:spcBef>
                        <a:spcAft>
                          <a:spcPts val="300"/>
                        </a:spcAft>
                      </a:pPr>
                      <a:r>
                        <a:rPr lang="en-GB" sz="1100">
                          <a:effectLst/>
                        </a:rPr>
                        <a:t>High Risk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300"/>
                        </a:spcBef>
                        <a:spcAft>
                          <a:spcPts val="300"/>
                        </a:spcAft>
                      </a:pPr>
                      <a:r>
                        <a:rPr lang="en-GB" sz="1100">
                          <a:effectLst/>
                        </a:rPr>
                        <a:t>Pakistan Somalia India Yemen Philippines Democratic Republic of the Congo Mali Central African Republic Cameroon Turkey South Sudan Thailand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013337"/>
                  </a:ext>
                </a:extLst>
              </a:tr>
              <a:tr h="0">
                <a:tc>
                  <a:txBody>
                    <a:bodyPr/>
                    <a:lstStyle/>
                    <a:p>
                      <a:pPr marL="0" marR="0">
                        <a:lnSpc>
                          <a:spcPct val="107000"/>
                        </a:lnSpc>
                        <a:spcBef>
                          <a:spcPts val="300"/>
                        </a:spcBef>
                        <a:spcAft>
                          <a:spcPts val="300"/>
                        </a:spcAft>
                      </a:pPr>
                      <a:r>
                        <a:rPr lang="en-GB" sz="1100">
                          <a:effectLst/>
                        </a:rPr>
                        <a:t>Medium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300"/>
                        </a:spcBef>
                        <a:spcAft>
                          <a:spcPts val="300"/>
                        </a:spcAft>
                      </a:pPr>
                      <a:r>
                        <a:rPr lang="en-GB" sz="1100">
                          <a:effectLst/>
                        </a:rPr>
                        <a:t>Colombia Sudan Kenya United States of America Niger Ukraine Mozambique Myanmar Burkina Faso United Kingdom Saudi Arabia Bangladesh Palestine Burundi Nepal Indonesia France Russia Chad Iran Israel South Africa China Lebanon Germany Greece Chile Venezuela Mexico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0619190"/>
                  </a:ext>
                </a:extLst>
              </a:tr>
              <a:tr h="0">
                <a:tc>
                  <a:txBody>
                    <a:bodyPr/>
                    <a:lstStyle/>
                    <a:p>
                      <a:pPr marL="0" marR="0">
                        <a:lnSpc>
                          <a:spcPct val="107000"/>
                        </a:lnSpc>
                        <a:spcBef>
                          <a:spcPts val="300"/>
                        </a:spcBef>
                        <a:spcAft>
                          <a:spcPts val="300"/>
                        </a:spcAft>
                      </a:pPr>
                      <a:r>
                        <a:rPr lang="en-GB" sz="1100">
                          <a:effectLst/>
                        </a:rPr>
                        <a:t>Low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300"/>
                        </a:spcBef>
                        <a:spcAft>
                          <a:spcPts val="300"/>
                        </a:spcAft>
                      </a:pPr>
                      <a:r>
                        <a:rPr lang="en-GB" sz="1100">
                          <a:effectLst/>
                        </a:rPr>
                        <a:t>Uganda Tajikistan Tunisia Angola Belgium Canada Sri Lanka Sweden Algeria Bolivia Spain Tanzania Bahrain Paraguay Italy Jordan Nicaragua Rwanda Peru Zimbabwe Ireland Republic of the Congo Australia Cote d' Ivoire Brazil Malaysia Kuwait Ecuador Netherlands Japan Kosovo Haiti Finland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8347278"/>
                  </a:ext>
                </a:extLst>
              </a:tr>
              <a:tr h="0">
                <a:tc>
                  <a:txBody>
                    <a:bodyPr/>
                    <a:lstStyle/>
                    <a:p>
                      <a:pPr marL="0" marR="0">
                        <a:lnSpc>
                          <a:spcPct val="107000"/>
                        </a:lnSpc>
                        <a:spcBef>
                          <a:spcPts val="300"/>
                        </a:spcBef>
                        <a:spcAft>
                          <a:spcPts val="300"/>
                        </a:spcAft>
                      </a:pPr>
                      <a:r>
                        <a:rPr lang="en-GB" sz="1100">
                          <a:effectLst/>
                        </a:rPr>
                        <a:t>Very Low</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300"/>
                        </a:spcBef>
                        <a:spcAft>
                          <a:spcPts val="300"/>
                        </a:spcAft>
                      </a:pPr>
                      <a:r>
                        <a:rPr lang="en-GB" sz="1100" dirty="0">
                          <a:effectLst/>
                        </a:rPr>
                        <a:t>Madagascar Argentina Austria Kazakhstan Ghana Kyrgyz Republic Bosnia and Herzegovina Papua New Guinea Georgia Guatemala Morocco Senegal Armenia Laos Taiwan Montenegro Vietnam Honduras Guinea Denmark Czech Republic Azerbaijan Malawi Gabon Poland Jamaica Sierra Leone Lithuania Cyprus Albania Bulgaria Djibouti Zambia Macedonia South Korea Latvia Switzerland Hungary Dominican Republic Uruguay New Zealand Estonia Moldova Serbia Liberia Lesotho Norway Slovakia United Arab Emirates Panama Guyana Qatar Iceland Trinidad and Tobago Uzbekistan Bhutan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5656441"/>
                  </a:ext>
                </a:extLst>
              </a:tr>
              <a:tr h="0">
                <a:tc>
                  <a:txBody>
                    <a:bodyPr/>
                    <a:lstStyle/>
                    <a:p>
                      <a:pPr marL="0" marR="0">
                        <a:lnSpc>
                          <a:spcPct val="107000"/>
                        </a:lnSpc>
                        <a:spcBef>
                          <a:spcPts val="300"/>
                        </a:spcBef>
                        <a:spcAft>
                          <a:spcPts val="300"/>
                        </a:spcAft>
                      </a:pPr>
                      <a:r>
                        <a:rPr lang="en-GB" sz="1100">
                          <a:effectLst/>
                        </a:rPr>
                        <a:t>No Impact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300"/>
                        </a:spcBef>
                        <a:spcAft>
                          <a:spcPts val="300"/>
                        </a:spcAft>
                      </a:pPr>
                      <a:r>
                        <a:rPr lang="en-GB" sz="1100" dirty="0">
                          <a:effectLst/>
                        </a:rPr>
                        <a:t>Costa Rica Slovenia Togo Mauritania Portugal Croatia El Salvador </a:t>
                      </a:r>
                      <a:r>
                        <a:rPr lang="en-GB" sz="1100" dirty="0" err="1">
                          <a:effectLst/>
                        </a:rPr>
                        <a:t>eSwatini</a:t>
                      </a:r>
                      <a:r>
                        <a:rPr lang="en-GB" sz="1100" dirty="0">
                          <a:effectLst/>
                        </a:rPr>
                        <a:t> Mongolia Romania Benin Equatorial Guinea Cambodia Botswana Namibia Turkmenistan Mauritius Timor-Leste Singapore Eritrea North Korea The Gambia Oman Guinea-Bissau Belarus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0307277"/>
                  </a:ext>
                </a:extLst>
              </a:tr>
            </a:tbl>
          </a:graphicData>
        </a:graphic>
      </p:graphicFrame>
      <p:sp>
        <p:nvSpPr>
          <p:cNvPr id="4" name="Slide Number Placeholder 3"/>
          <p:cNvSpPr>
            <a:spLocks noGrp="1"/>
          </p:cNvSpPr>
          <p:nvPr>
            <p:ph type="sldNum" sz="quarter" idx="15"/>
          </p:nvPr>
        </p:nvSpPr>
        <p:spPr/>
        <p:txBody>
          <a:bodyPr/>
          <a:lstStyle/>
          <a:p>
            <a:fld id="{ED2A4300-9415-4817-B213-900DAD3A4366}" type="slidenum">
              <a:rPr lang="en-US" smtClean="0"/>
              <a:pPr/>
              <a:t>26</a:t>
            </a:fld>
            <a:endParaRPr lang="en-US"/>
          </a:p>
        </p:txBody>
      </p:sp>
    </p:spTree>
    <p:extLst>
      <p:ext uri="{BB962C8B-B14F-4D97-AF65-F5344CB8AC3E}">
        <p14:creationId xmlns:p14="http://schemas.microsoft.com/office/powerpoint/2010/main" val="2984914204"/>
      </p:ext>
    </p:extLst>
  </p:cSld>
  <p:clrMapOvr>
    <a:masterClrMapping/>
  </p:clrMapOvr>
  <p:transition>
    <p:circl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C4321D-6C70-491F-B375-7894D704CCAD}"/>
              </a:ext>
            </a:extLst>
          </p:cNvPr>
          <p:cNvSpPr>
            <a:spLocks noGrp="1"/>
          </p:cNvSpPr>
          <p:nvPr>
            <p:ph sz="quarter" idx="1"/>
          </p:nvPr>
        </p:nvSpPr>
        <p:spPr>
          <a:xfrm>
            <a:off x="533400" y="609600"/>
            <a:ext cx="7467600" cy="4873752"/>
          </a:xfrm>
        </p:spPr>
        <p:txBody>
          <a:bodyPr>
            <a:normAutofit/>
          </a:bodyPr>
          <a:lstStyle/>
          <a:p>
            <a:pPr marL="0" indent="0" algn="ctr">
              <a:buNone/>
            </a:pPr>
            <a:endParaRPr lang="en-GB" sz="3200" dirty="0">
              <a:solidFill>
                <a:srgbClr val="FF0000"/>
              </a:solidFill>
            </a:endParaRPr>
          </a:p>
          <a:p>
            <a:pPr marL="0" indent="0" algn="ctr">
              <a:buNone/>
            </a:pPr>
            <a:endParaRPr lang="en-GB" sz="3200" dirty="0">
              <a:solidFill>
                <a:srgbClr val="FF0000"/>
              </a:solidFill>
            </a:endParaRPr>
          </a:p>
          <a:p>
            <a:pPr marL="0" indent="0" algn="ctr">
              <a:buNone/>
            </a:pPr>
            <a:endParaRPr lang="en-GB" sz="3200" dirty="0">
              <a:solidFill>
                <a:srgbClr val="FF0000"/>
              </a:solidFill>
            </a:endParaRPr>
          </a:p>
          <a:p>
            <a:pPr marL="0" indent="0" algn="ctr">
              <a:buNone/>
            </a:pPr>
            <a:r>
              <a:rPr lang="en-GB" sz="3200" dirty="0">
                <a:solidFill>
                  <a:srgbClr val="FF0000"/>
                </a:solidFill>
              </a:rPr>
              <a:t>Further Resources</a:t>
            </a:r>
          </a:p>
        </p:txBody>
      </p:sp>
      <p:sp>
        <p:nvSpPr>
          <p:cNvPr id="4" name="Slide Number Placeholder 3">
            <a:extLst>
              <a:ext uri="{FF2B5EF4-FFF2-40B4-BE49-F238E27FC236}">
                <a16:creationId xmlns:a16="http://schemas.microsoft.com/office/drawing/2014/main" id="{89C1A501-FDA3-4B40-81D8-8A8720E62D4A}"/>
              </a:ext>
            </a:extLst>
          </p:cNvPr>
          <p:cNvSpPr>
            <a:spLocks noGrp="1"/>
          </p:cNvSpPr>
          <p:nvPr>
            <p:ph type="sldNum" sz="quarter" idx="15"/>
          </p:nvPr>
        </p:nvSpPr>
        <p:spPr/>
        <p:txBody>
          <a:bodyPr/>
          <a:lstStyle/>
          <a:p>
            <a:fld id="{ED2A4300-9415-4817-B213-900DAD3A4366}" type="slidenum">
              <a:rPr lang="en-US" smtClean="0"/>
              <a:pPr/>
              <a:t>27</a:t>
            </a:fld>
            <a:endParaRPr lang="en-US"/>
          </a:p>
        </p:txBody>
      </p:sp>
    </p:spTree>
    <p:extLst>
      <p:ext uri="{BB962C8B-B14F-4D97-AF65-F5344CB8AC3E}">
        <p14:creationId xmlns:p14="http://schemas.microsoft.com/office/powerpoint/2010/main" val="2239677235"/>
      </p:ext>
    </p:extLst>
  </p:cSld>
  <p:clrMapOvr>
    <a:masterClrMapping/>
  </p:clrMapOvr>
  <p:transition>
    <p:circl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a:t>A guide to protecting NPOs</a:t>
            </a:r>
          </a:p>
        </p:txBody>
      </p:sp>
      <p:sp>
        <p:nvSpPr>
          <p:cNvPr id="3" name="Content Placeholder 2"/>
          <p:cNvSpPr>
            <a:spLocks noGrp="1"/>
          </p:cNvSpPr>
          <p:nvPr>
            <p:ph sz="quarter" idx="1"/>
          </p:nvPr>
        </p:nvSpPr>
        <p:spPr>
          <a:xfrm>
            <a:off x="457200" y="869244"/>
            <a:ext cx="7467600" cy="914400"/>
          </a:xfrm>
        </p:spPr>
        <p:txBody>
          <a:bodyPr>
            <a:normAutofit fontScale="92500"/>
          </a:bodyPr>
          <a:lstStyle/>
          <a:p>
            <a:r>
              <a:rPr lang="en-US" dirty="0">
                <a:hlinkClick r:id="rId2"/>
              </a:rPr>
              <a:t>https://labour.govmu.org/Documents/downloads/Being%20Resilient%20Booklet%20L.Res%20(2)%20(4).pdf</a:t>
            </a:r>
            <a:r>
              <a:rPr lang="en-US" dirty="0"/>
              <a:t> </a:t>
            </a:r>
          </a:p>
        </p:txBody>
      </p:sp>
      <p:sp>
        <p:nvSpPr>
          <p:cNvPr id="4" name="Slide Number Placeholder 3"/>
          <p:cNvSpPr>
            <a:spLocks noGrp="1"/>
          </p:cNvSpPr>
          <p:nvPr>
            <p:ph type="sldNum" sz="quarter" idx="15"/>
          </p:nvPr>
        </p:nvSpPr>
        <p:spPr/>
        <p:txBody>
          <a:bodyPr/>
          <a:lstStyle/>
          <a:p>
            <a:fld id="{ED2A4300-9415-4817-B213-900DAD3A4366}" type="slidenum">
              <a:rPr lang="en-US" smtClean="0"/>
              <a:pPr/>
              <a:t>28</a:t>
            </a:fld>
            <a:endParaRPr lang="en-US"/>
          </a:p>
        </p:txBody>
      </p:sp>
      <p:sp>
        <p:nvSpPr>
          <p:cNvPr id="5" name="Title 1"/>
          <p:cNvSpPr txBox="1">
            <a:spLocks/>
          </p:cNvSpPr>
          <p:nvPr/>
        </p:nvSpPr>
        <p:spPr>
          <a:xfrm>
            <a:off x="457200" y="1780822"/>
            <a:ext cx="7467600" cy="563562"/>
          </a:xfrm>
          <a:prstGeom prst="rect">
            <a:avLst/>
          </a:prstGeom>
        </p:spPr>
        <p:txBody>
          <a:bodyPr vert="horz" anchor="b">
            <a:normAutofit fontScale="625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dirty="0"/>
              <a:t>FATF typologies report on the risk of </a:t>
            </a:r>
            <a:r>
              <a:rPr lang="en-US" dirty="0" err="1"/>
              <a:t>terro</a:t>
            </a:r>
            <a:r>
              <a:rPr lang="en-US" dirty="0"/>
              <a:t>​</a:t>
            </a:r>
            <a:r>
              <a:rPr lang="en-US" dirty="0" err="1"/>
              <a:t>rist</a:t>
            </a:r>
            <a:r>
              <a:rPr lang="en-US" dirty="0"/>
              <a:t> abuse in NPOs</a:t>
            </a:r>
          </a:p>
        </p:txBody>
      </p:sp>
      <p:sp>
        <p:nvSpPr>
          <p:cNvPr id="6" name="Content Placeholder 2"/>
          <p:cNvSpPr txBox="1">
            <a:spLocks/>
          </p:cNvSpPr>
          <p:nvPr/>
        </p:nvSpPr>
        <p:spPr>
          <a:xfrm>
            <a:off x="457200" y="2344384"/>
            <a:ext cx="7467600" cy="914400"/>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hlinkClick r:id="rId3"/>
              </a:rPr>
              <a:t>https://labour.govmu.org/Documents/Special%20Migrant%20Unit/Associations%20Trade%20Union/11.%20roa.pdf</a:t>
            </a:r>
            <a:r>
              <a:rPr lang="en-US" dirty="0"/>
              <a:t> </a:t>
            </a:r>
          </a:p>
        </p:txBody>
      </p:sp>
      <p:sp>
        <p:nvSpPr>
          <p:cNvPr id="7" name="Title 1"/>
          <p:cNvSpPr txBox="1">
            <a:spLocks/>
          </p:cNvSpPr>
          <p:nvPr/>
        </p:nvSpPr>
        <p:spPr>
          <a:xfrm>
            <a:off x="457200" y="3253581"/>
            <a:ext cx="7467600" cy="563562"/>
          </a:xfrm>
          <a:prstGeom prst="rect">
            <a:avLst/>
          </a:prstGeom>
        </p:spPr>
        <p:txBody>
          <a:bodyPr vert="horz" anchor="b">
            <a:normAutofit fontScale="625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dirty="0"/>
              <a:t>FATF best practices paper on combatting the abuse of NPOs</a:t>
            </a:r>
          </a:p>
        </p:txBody>
      </p:sp>
      <p:sp>
        <p:nvSpPr>
          <p:cNvPr id="8" name="Content Placeholder 2"/>
          <p:cNvSpPr txBox="1">
            <a:spLocks/>
          </p:cNvSpPr>
          <p:nvPr/>
        </p:nvSpPr>
        <p:spPr>
          <a:xfrm>
            <a:off x="457200" y="3817143"/>
            <a:ext cx="7467600" cy="914400"/>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hlinkClick r:id="rId4"/>
              </a:rPr>
              <a:t>https://labour.govmu.org/Documents/Special%20Migrant%20Unit/Associations%20Trade%20Union/12.%20roa.pdf</a:t>
            </a:r>
            <a:r>
              <a:rPr lang="en-US" dirty="0"/>
              <a:t> </a:t>
            </a:r>
          </a:p>
        </p:txBody>
      </p:sp>
      <p:sp>
        <p:nvSpPr>
          <p:cNvPr id="9" name="Title 1"/>
          <p:cNvSpPr txBox="1">
            <a:spLocks/>
          </p:cNvSpPr>
          <p:nvPr/>
        </p:nvSpPr>
        <p:spPr>
          <a:xfrm>
            <a:off x="460022" y="4726340"/>
            <a:ext cx="7467600" cy="563562"/>
          </a:xfrm>
          <a:prstGeom prst="rect">
            <a:avLst/>
          </a:prstGeom>
        </p:spPr>
        <p:txBody>
          <a:bodyPr vert="horz" anchor="b">
            <a:normAutofit fontScale="62500" lnSpcReduction="20000"/>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US" dirty="0"/>
              <a:t>Terrorist </a:t>
            </a:r>
            <a:r>
              <a:rPr lang="en-US" dirty="0" err="1"/>
              <a:t>Finan</a:t>
            </a:r>
            <a:r>
              <a:rPr lang="en-US" dirty="0"/>
              <a:t>​</a:t>
            </a:r>
            <a:r>
              <a:rPr lang="en-US" dirty="0" err="1"/>
              <a:t>cing</a:t>
            </a:r>
            <a:r>
              <a:rPr lang="en-US" dirty="0"/>
              <a:t> Risk Assessment for the NPO Sector in Mauritius​</a:t>
            </a:r>
          </a:p>
        </p:txBody>
      </p:sp>
      <p:sp>
        <p:nvSpPr>
          <p:cNvPr id="10" name="Content Placeholder 2"/>
          <p:cNvSpPr txBox="1">
            <a:spLocks/>
          </p:cNvSpPr>
          <p:nvPr/>
        </p:nvSpPr>
        <p:spPr>
          <a:xfrm>
            <a:off x="457200" y="5284699"/>
            <a:ext cx="7467600" cy="914400"/>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a:hlinkClick r:id="rId5"/>
              </a:rPr>
              <a:t>https://labour.govmu.org/Documents/Special%20Migrant%20Unit/Associations%20Trade%20Union/13.%20roa.pdf</a:t>
            </a:r>
            <a:r>
              <a:rPr lang="en-US" dirty="0"/>
              <a:t> </a:t>
            </a:r>
          </a:p>
        </p:txBody>
      </p:sp>
    </p:spTree>
    <p:extLst>
      <p:ext uri="{BB962C8B-B14F-4D97-AF65-F5344CB8AC3E}">
        <p14:creationId xmlns:p14="http://schemas.microsoft.com/office/powerpoint/2010/main" val="2150816283"/>
      </p:ext>
    </p:extLst>
  </p:cSld>
  <p:clrMapOvr>
    <a:masterClrMapping/>
  </p:clrMapOvr>
  <p:transition>
    <p:circl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pPr algn="ctr"/>
            <a:r>
              <a:rPr lang="en-US" dirty="0">
                <a:solidFill>
                  <a:srgbClr val="FF0000"/>
                </a:solidFill>
              </a:rPr>
              <a:t>Further Resources </a:t>
            </a:r>
          </a:p>
        </p:txBody>
      </p:sp>
      <p:sp>
        <p:nvSpPr>
          <p:cNvPr id="4" name="Slide Number Placeholder 3"/>
          <p:cNvSpPr>
            <a:spLocks noGrp="1"/>
          </p:cNvSpPr>
          <p:nvPr>
            <p:ph type="sldNum" sz="quarter" idx="15"/>
          </p:nvPr>
        </p:nvSpPr>
        <p:spPr/>
        <p:txBody>
          <a:bodyPr/>
          <a:lstStyle/>
          <a:p>
            <a:fld id="{ED2A4300-9415-4817-B213-900DAD3A4366}" type="slidenum">
              <a:rPr lang="en-US" smtClean="0"/>
              <a:pPr/>
              <a:t>29</a:t>
            </a:fld>
            <a:endParaRPr lang="en-US"/>
          </a:p>
        </p:txBody>
      </p:sp>
      <p:pic>
        <p:nvPicPr>
          <p:cNvPr id="13" name="Picture 12">
            <a:extLst>
              <a:ext uri="{FF2B5EF4-FFF2-40B4-BE49-F238E27FC236}">
                <a16:creationId xmlns:a16="http://schemas.microsoft.com/office/drawing/2014/main" id="{795509A4-9FC5-4E0A-8692-E621A53E0B85}"/>
              </a:ext>
            </a:extLst>
          </p:cNvPr>
          <p:cNvPicPr>
            <a:picLocks noChangeAspect="1"/>
          </p:cNvPicPr>
          <p:nvPr/>
        </p:nvPicPr>
        <p:blipFill>
          <a:blip r:embed="rId2"/>
          <a:stretch>
            <a:fillRect/>
          </a:stretch>
        </p:blipFill>
        <p:spPr>
          <a:xfrm>
            <a:off x="315482" y="1615409"/>
            <a:ext cx="3314700" cy="900113"/>
          </a:xfrm>
          <a:prstGeom prst="rect">
            <a:avLst/>
          </a:prstGeom>
        </p:spPr>
      </p:pic>
      <p:sp>
        <p:nvSpPr>
          <p:cNvPr id="14" name="Subtitle 3">
            <a:extLst>
              <a:ext uri="{FF2B5EF4-FFF2-40B4-BE49-F238E27FC236}">
                <a16:creationId xmlns:a16="http://schemas.microsoft.com/office/drawing/2014/main" id="{5B059F4A-4658-44DA-87EF-0422B2F01EF6}"/>
              </a:ext>
            </a:extLst>
          </p:cNvPr>
          <p:cNvSpPr txBox="1">
            <a:spLocks/>
          </p:cNvSpPr>
          <p:nvPr/>
        </p:nvSpPr>
        <p:spPr>
          <a:xfrm flipH="1">
            <a:off x="315482" y="2485392"/>
            <a:ext cx="3206020" cy="3382007"/>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spcBef>
                <a:spcPts val="900"/>
              </a:spcBef>
              <a:buClr>
                <a:srgbClr val="000099"/>
              </a:buClr>
              <a:buFont typeface="Arial" panose="020B0604020202020204" pitchFamily="34" charset="0"/>
              <a:buChar char="•"/>
            </a:pPr>
            <a:r>
              <a:rPr lang="en-GB" dirty="0">
                <a:solidFill>
                  <a:srgbClr val="000099"/>
                </a:solidFill>
                <a:latin typeface="Open Sans"/>
                <a:hlinkClick r:id="rId3">
                  <a:extLst>
                    <a:ext uri="{A12FA001-AC4F-418D-AE19-62706E023703}">
                      <ahyp:hlinkClr xmlns:ahyp="http://schemas.microsoft.com/office/drawing/2018/hyperlinkcolor" xmlns="" val="tx"/>
                    </a:ext>
                  </a:extLst>
                </a:hlinkClick>
              </a:rPr>
              <a:t>https://fatfplatform.org/</a:t>
            </a:r>
          </a:p>
          <a:p>
            <a:pPr>
              <a:spcBef>
                <a:spcPts val="900"/>
              </a:spcBef>
              <a:buClr>
                <a:srgbClr val="000099"/>
              </a:buClr>
              <a:buFont typeface="Arial" panose="020B0604020202020204" pitchFamily="34" charset="0"/>
              <a:buChar char="•"/>
            </a:pPr>
            <a:endParaRPr lang="en-GB" dirty="0">
              <a:solidFill>
                <a:srgbClr val="000099"/>
              </a:solidFill>
              <a:latin typeface="Open Sans"/>
              <a:hlinkClick r:id="rId3">
                <a:extLst>
                  <a:ext uri="{A12FA001-AC4F-418D-AE19-62706E023703}">
                    <ahyp:hlinkClr xmlns:ahyp="http://schemas.microsoft.com/office/drawing/2018/hyperlinkcolor" xmlns="" val="tx"/>
                  </a:ext>
                </a:extLst>
              </a:hlinkClick>
            </a:endParaRPr>
          </a:p>
          <a:p>
            <a:pPr>
              <a:spcBef>
                <a:spcPts val="900"/>
              </a:spcBef>
              <a:buClr>
                <a:srgbClr val="000099"/>
              </a:buClr>
              <a:buFont typeface="Arial" panose="020B0604020202020204" pitchFamily="34" charset="0"/>
              <a:buChar char="•"/>
            </a:pPr>
            <a:r>
              <a:rPr lang="en-GB" dirty="0">
                <a:solidFill>
                  <a:srgbClr val="000099"/>
                </a:solidFill>
                <a:latin typeface="Open Sans"/>
                <a:hlinkClick r:id="rId3">
                  <a:extLst>
                    <a:ext uri="{A12FA001-AC4F-418D-AE19-62706E023703}">
                      <ahyp:hlinkClr xmlns:ahyp="http://schemas.microsoft.com/office/drawing/2018/hyperlinkcolor" xmlns="" val="tx"/>
                    </a:ext>
                  </a:extLst>
                </a:hlinkClick>
              </a:rPr>
              <a:t>npos@fatfplatform.org</a:t>
            </a:r>
            <a:endParaRPr lang="en-GB" dirty="0">
              <a:solidFill>
                <a:srgbClr val="000099"/>
              </a:solidFill>
              <a:latin typeface="Open Sans"/>
            </a:endParaRPr>
          </a:p>
          <a:p>
            <a:pPr>
              <a:spcBef>
                <a:spcPts val="900"/>
              </a:spcBef>
              <a:buClr>
                <a:srgbClr val="000099"/>
              </a:buClr>
              <a:buFont typeface="Arial" panose="020B0604020202020204" pitchFamily="34" charset="0"/>
              <a:buChar char="•"/>
            </a:pPr>
            <a:endParaRPr lang="en-GB" dirty="0">
              <a:solidFill>
                <a:srgbClr val="000099"/>
              </a:solidFill>
              <a:latin typeface="Open Sans"/>
            </a:endParaRPr>
          </a:p>
          <a:p>
            <a:pPr>
              <a:spcBef>
                <a:spcPts val="900"/>
              </a:spcBef>
              <a:buClr>
                <a:srgbClr val="000099"/>
              </a:buClr>
              <a:buFont typeface="Arial" panose="020B0604020202020204" pitchFamily="34" charset="0"/>
              <a:buChar char="•"/>
            </a:pPr>
            <a:r>
              <a:rPr lang="en-GB" dirty="0">
                <a:solidFill>
                  <a:srgbClr val="000099"/>
                </a:solidFill>
                <a:latin typeface="Open Sans"/>
              </a:rPr>
              <a:t>twitter (</a:t>
            </a:r>
            <a:r>
              <a:rPr lang="en-GB" dirty="0">
                <a:solidFill>
                  <a:srgbClr val="000099"/>
                </a:solidFill>
                <a:latin typeface="Open Sans"/>
                <a:hlinkClick r:id="rId4">
                  <a:extLst>
                    <a:ext uri="{A12FA001-AC4F-418D-AE19-62706E023703}">
                      <ahyp:hlinkClr xmlns:ahyp="http://schemas.microsoft.com/office/drawing/2018/hyperlinkcolor" xmlns="" val="tx"/>
                    </a:ext>
                  </a:extLst>
                </a:hlinkClick>
              </a:rPr>
              <a:t>@fatfplatform</a:t>
            </a:r>
            <a:r>
              <a:rPr lang="en-GB" dirty="0">
                <a:solidFill>
                  <a:srgbClr val="000099"/>
                </a:solidFill>
                <a:latin typeface="Open Sans"/>
              </a:rPr>
              <a:t>)</a:t>
            </a:r>
          </a:p>
          <a:p>
            <a:pPr>
              <a:spcBef>
                <a:spcPts val="900"/>
              </a:spcBef>
              <a:buClr>
                <a:srgbClr val="000099"/>
              </a:buClr>
              <a:buFont typeface="Arial" panose="020B0604020202020204" pitchFamily="34" charset="0"/>
              <a:buChar char="•"/>
            </a:pPr>
            <a:endParaRPr lang="en-GB" dirty="0">
              <a:solidFill>
                <a:srgbClr val="000099"/>
              </a:solidFill>
              <a:latin typeface="Open Sans"/>
            </a:endParaRPr>
          </a:p>
          <a:p>
            <a:pPr>
              <a:spcBef>
                <a:spcPts val="900"/>
              </a:spcBef>
              <a:buClr>
                <a:srgbClr val="000099"/>
              </a:buClr>
              <a:buFont typeface="Arial" panose="020B0604020202020204" pitchFamily="34" charset="0"/>
              <a:buChar char="•"/>
            </a:pPr>
            <a:r>
              <a:rPr lang="en-GB" dirty="0">
                <a:solidFill>
                  <a:srgbClr val="000099"/>
                </a:solidFill>
                <a:latin typeface="Open Sans"/>
              </a:rPr>
              <a:t>Newsletter </a:t>
            </a:r>
          </a:p>
          <a:p>
            <a:endParaRPr lang="en-GB" dirty="0">
              <a:solidFill>
                <a:srgbClr val="93B933"/>
              </a:solidFill>
              <a:latin typeface="Open Sans"/>
            </a:endParaRPr>
          </a:p>
          <a:p>
            <a:endParaRPr lang="en-GB" dirty="0"/>
          </a:p>
        </p:txBody>
      </p:sp>
      <p:pic>
        <p:nvPicPr>
          <p:cNvPr id="15" name="Content Placeholder 8" descr="https://encrypted-tbn0.gstatic.com/images?q=tbn:ANd9GcSBxyRSl11IPq7fz0tjZ0xaBJp8HS-mJHYZpyfWcew8hwteS7X-">
            <a:extLst>
              <a:ext uri="{FF2B5EF4-FFF2-40B4-BE49-F238E27FC236}">
                <a16:creationId xmlns:a16="http://schemas.microsoft.com/office/drawing/2014/main" id="{94B908D9-57E2-4229-9395-9A2CE0F57409}"/>
              </a:ext>
            </a:extLst>
          </p:cNvPr>
          <p:cNvPicPr>
            <a:picLocks/>
          </p:cNvPicPr>
          <p:nvPr/>
        </p:nvPicPr>
        <p:blipFill>
          <a:blip r:embed="rId5" cstate="print"/>
          <a:srcRect/>
          <a:stretch>
            <a:fillRect/>
          </a:stretch>
        </p:blipFill>
        <p:spPr>
          <a:xfrm>
            <a:off x="3730982" y="1953885"/>
            <a:ext cx="643701" cy="951824"/>
          </a:xfrm>
          <a:prstGeom prst="rect">
            <a:avLst/>
          </a:prstGeom>
          <a:noFill/>
          <a:ln>
            <a:noFill/>
          </a:ln>
        </p:spPr>
      </p:pic>
      <p:pic>
        <p:nvPicPr>
          <p:cNvPr id="16" name="Picture 15">
            <a:extLst>
              <a:ext uri="{FF2B5EF4-FFF2-40B4-BE49-F238E27FC236}">
                <a16:creationId xmlns:a16="http://schemas.microsoft.com/office/drawing/2014/main" id="{FA698BB6-A8E2-4622-B8B2-C92B26DC0072}"/>
              </a:ext>
            </a:extLst>
          </p:cNvPr>
          <p:cNvPicPr>
            <a:picLocks noChangeAspect="1"/>
          </p:cNvPicPr>
          <p:nvPr/>
        </p:nvPicPr>
        <p:blipFill>
          <a:blip r:embed="rId6"/>
          <a:stretch>
            <a:fillRect/>
          </a:stretch>
        </p:blipFill>
        <p:spPr>
          <a:xfrm>
            <a:off x="4457175" y="2065465"/>
            <a:ext cx="1207294" cy="728663"/>
          </a:xfrm>
          <a:prstGeom prst="rect">
            <a:avLst/>
          </a:prstGeom>
        </p:spPr>
      </p:pic>
      <p:sp>
        <p:nvSpPr>
          <p:cNvPr id="17" name="Subtitle 3">
            <a:extLst>
              <a:ext uri="{FF2B5EF4-FFF2-40B4-BE49-F238E27FC236}">
                <a16:creationId xmlns:a16="http://schemas.microsoft.com/office/drawing/2014/main" id="{754639E5-3A42-482B-86D2-6E82B631EBEA}"/>
              </a:ext>
            </a:extLst>
          </p:cNvPr>
          <p:cNvSpPr txBox="1">
            <a:spLocks/>
          </p:cNvSpPr>
          <p:nvPr/>
        </p:nvSpPr>
        <p:spPr>
          <a:xfrm flipH="1">
            <a:off x="5664469" y="1815445"/>
            <a:ext cx="3133902" cy="2250854"/>
          </a:xfrm>
          <a:prstGeom prst="rect">
            <a:avLst/>
          </a:prstGeom>
          <a:noFill/>
          <a:ln>
            <a:noFill/>
          </a:ln>
        </p:spPr>
        <p:txBody>
          <a:bodyPr spcFirstLastPara="1" wrap="square" lIns="68569" tIns="68569" rIns="68569" bIns="68569"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rgbClr val="FFFFFF"/>
              </a:buClr>
              <a:buSzPts val="2100"/>
              <a:buFont typeface="Muli Light"/>
              <a:buNone/>
              <a:defRPr sz="1867" b="0" i="0" u="none" strike="noStrike" cap="none">
                <a:solidFill>
                  <a:schemeClr val="tx1"/>
                </a:solidFill>
                <a:latin typeface="Calibri Light" panose="020F0302020204030204" pitchFamily="34" charset="0"/>
                <a:ea typeface="Muli Light"/>
                <a:cs typeface="Calibri Light" panose="020F0302020204030204" pitchFamily="34" charset="0"/>
                <a:sym typeface="Muli Light"/>
              </a:defRPr>
            </a:lvl1pPr>
            <a:lvl2pPr marL="914400" marR="0" lvl="1" indent="-317500" algn="r" rtl="0">
              <a:lnSpc>
                <a:spcPct val="100000"/>
              </a:lnSpc>
              <a:spcBef>
                <a:spcPts val="0"/>
              </a:spcBef>
              <a:spcAft>
                <a:spcPts val="0"/>
              </a:spcAft>
              <a:buClr>
                <a:srgbClr val="FFFFFF"/>
              </a:buClr>
              <a:buSzPts val="2100"/>
              <a:buFont typeface="Muli Light"/>
              <a:buNone/>
              <a:defRPr sz="2800" b="0" i="0" u="none" strike="noStrike" cap="none">
                <a:solidFill>
                  <a:srgbClr val="FFFFFF"/>
                </a:solidFill>
                <a:latin typeface="Muli Light"/>
                <a:ea typeface="Muli Light"/>
                <a:cs typeface="Muli Light"/>
                <a:sym typeface="Muli Light"/>
              </a:defRPr>
            </a:lvl2pPr>
            <a:lvl3pPr marL="1371600" marR="0" lvl="2" indent="-317500" algn="r" rtl="0">
              <a:lnSpc>
                <a:spcPct val="100000"/>
              </a:lnSpc>
              <a:spcBef>
                <a:spcPts val="0"/>
              </a:spcBef>
              <a:spcAft>
                <a:spcPts val="0"/>
              </a:spcAft>
              <a:buClr>
                <a:srgbClr val="FFFFFF"/>
              </a:buClr>
              <a:buSzPts val="2100"/>
              <a:buFont typeface="Muli Light"/>
              <a:buNone/>
              <a:defRPr sz="2800" b="0" i="0" u="none" strike="noStrike" cap="none">
                <a:solidFill>
                  <a:srgbClr val="FFFFFF"/>
                </a:solidFill>
                <a:latin typeface="Muli Light"/>
                <a:ea typeface="Muli Light"/>
                <a:cs typeface="Muli Light"/>
                <a:sym typeface="Muli Light"/>
              </a:defRPr>
            </a:lvl3pPr>
            <a:lvl4pPr marL="1828800" marR="0" lvl="3" indent="-317500" algn="r" rtl="0">
              <a:lnSpc>
                <a:spcPct val="100000"/>
              </a:lnSpc>
              <a:spcBef>
                <a:spcPts val="0"/>
              </a:spcBef>
              <a:spcAft>
                <a:spcPts val="0"/>
              </a:spcAft>
              <a:buClr>
                <a:srgbClr val="FFFFFF"/>
              </a:buClr>
              <a:buSzPts val="2100"/>
              <a:buFont typeface="Muli Light"/>
              <a:buNone/>
              <a:defRPr sz="2800" b="0" i="0" u="none" strike="noStrike" cap="none">
                <a:solidFill>
                  <a:srgbClr val="FFFFFF"/>
                </a:solidFill>
                <a:latin typeface="Muli Light"/>
                <a:ea typeface="Muli Light"/>
                <a:cs typeface="Muli Light"/>
                <a:sym typeface="Muli Light"/>
              </a:defRPr>
            </a:lvl4pPr>
            <a:lvl5pPr marL="2286000" marR="0" lvl="4" indent="-317500" algn="r" rtl="0">
              <a:lnSpc>
                <a:spcPct val="100000"/>
              </a:lnSpc>
              <a:spcBef>
                <a:spcPts val="0"/>
              </a:spcBef>
              <a:spcAft>
                <a:spcPts val="0"/>
              </a:spcAft>
              <a:buClr>
                <a:srgbClr val="FFFFFF"/>
              </a:buClr>
              <a:buSzPts val="2100"/>
              <a:buFont typeface="Muli Light"/>
              <a:buNone/>
              <a:defRPr sz="2800" b="0" i="0" u="none" strike="noStrike" cap="none">
                <a:solidFill>
                  <a:srgbClr val="FFFFFF"/>
                </a:solidFill>
                <a:latin typeface="Muli Light"/>
                <a:ea typeface="Muli Light"/>
                <a:cs typeface="Muli Light"/>
                <a:sym typeface="Muli Light"/>
              </a:defRPr>
            </a:lvl5pPr>
            <a:lvl6pPr marL="2743200" marR="0" lvl="5" indent="-317500" algn="r" rtl="0">
              <a:lnSpc>
                <a:spcPct val="100000"/>
              </a:lnSpc>
              <a:spcBef>
                <a:spcPts val="0"/>
              </a:spcBef>
              <a:spcAft>
                <a:spcPts val="0"/>
              </a:spcAft>
              <a:buClr>
                <a:srgbClr val="FFFFFF"/>
              </a:buClr>
              <a:buSzPts val="2100"/>
              <a:buFont typeface="Muli Light"/>
              <a:buNone/>
              <a:defRPr sz="2800" b="0" i="0" u="none" strike="noStrike" cap="none">
                <a:solidFill>
                  <a:srgbClr val="FFFFFF"/>
                </a:solidFill>
                <a:latin typeface="Muli Light"/>
                <a:ea typeface="Muli Light"/>
                <a:cs typeface="Muli Light"/>
                <a:sym typeface="Muli Light"/>
              </a:defRPr>
            </a:lvl6pPr>
            <a:lvl7pPr marL="3200400" marR="0" lvl="6" indent="-317500" algn="r" rtl="0">
              <a:lnSpc>
                <a:spcPct val="100000"/>
              </a:lnSpc>
              <a:spcBef>
                <a:spcPts val="0"/>
              </a:spcBef>
              <a:spcAft>
                <a:spcPts val="0"/>
              </a:spcAft>
              <a:buClr>
                <a:srgbClr val="FFFFFF"/>
              </a:buClr>
              <a:buSzPts val="2100"/>
              <a:buFont typeface="Muli Light"/>
              <a:buNone/>
              <a:defRPr sz="2800" b="0" i="0" u="none" strike="noStrike" cap="none">
                <a:solidFill>
                  <a:srgbClr val="FFFFFF"/>
                </a:solidFill>
                <a:latin typeface="Muli Light"/>
                <a:ea typeface="Muli Light"/>
                <a:cs typeface="Muli Light"/>
                <a:sym typeface="Muli Light"/>
              </a:defRPr>
            </a:lvl7pPr>
            <a:lvl8pPr marL="3657600" marR="0" lvl="7" indent="-317500" algn="r" rtl="0">
              <a:lnSpc>
                <a:spcPct val="100000"/>
              </a:lnSpc>
              <a:spcBef>
                <a:spcPts val="0"/>
              </a:spcBef>
              <a:spcAft>
                <a:spcPts val="0"/>
              </a:spcAft>
              <a:buClr>
                <a:srgbClr val="FFFFFF"/>
              </a:buClr>
              <a:buSzPts val="2100"/>
              <a:buFont typeface="Muli Light"/>
              <a:buNone/>
              <a:defRPr sz="2800" b="0" i="0" u="none" strike="noStrike" cap="none">
                <a:solidFill>
                  <a:srgbClr val="FFFFFF"/>
                </a:solidFill>
                <a:latin typeface="Muli Light"/>
                <a:ea typeface="Muli Light"/>
                <a:cs typeface="Muli Light"/>
                <a:sym typeface="Muli Light"/>
              </a:defRPr>
            </a:lvl8pPr>
            <a:lvl9pPr marL="4114800" marR="0" lvl="8" indent="-317500" algn="r" rtl="0">
              <a:lnSpc>
                <a:spcPct val="100000"/>
              </a:lnSpc>
              <a:spcBef>
                <a:spcPts val="0"/>
              </a:spcBef>
              <a:spcAft>
                <a:spcPts val="0"/>
              </a:spcAft>
              <a:buClr>
                <a:srgbClr val="FFFFFF"/>
              </a:buClr>
              <a:buSzPts val="2100"/>
              <a:buFont typeface="Muli Light"/>
              <a:buNone/>
              <a:defRPr sz="2800" b="0" i="0" u="none" strike="noStrike" cap="none">
                <a:solidFill>
                  <a:srgbClr val="FFFFFF"/>
                </a:solidFill>
                <a:latin typeface="Muli Light"/>
                <a:ea typeface="Muli Light"/>
                <a:cs typeface="Muli Light"/>
                <a:sym typeface="Muli Light"/>
              </a:defRPr>
            </a:lvl9pPr>
          </a:lstStyle>
          <a:p>
            <a:r>
              <a:rPr lang="en-GB" sz="1400" b="1" kern="0" dirty="0"/>
              <a:t>Financial Action Task Force</a:t>
            </a:r>
          </a:p>
          <a:p>
            <a:r>
              <a:rPr lang="en-GB" sz="1400" kern="0" dirty="0"/>
              <a:t>Fatf-gafi.org</a:t>
            </a:r>
          </a:p>
          <a:p>
            <a:r>
              <a:rPr lang="en-GB" sz="1400" b="1" kern="0" dirty="0"/>
              <a:t>East and Southern Africa Anti-Money</a:t>
            </a:r>
          </a:p>
          <a:p>
            <a:r>
              <a:rPr lang="en-GB" sz="1400" b="1" kern="0" dirty="0"/>
              <a:t>Laundering Group (ESAAMLG)</a:t>
            </a:r>
          </a:p>
          <a:p>
            <a:r>
              <a:rPr lang="en-GB" sz="1400" kern="0" dirty="0"/>
              <a:t>esaamlg.org/</a:t>
            </a:r>
          </a:p>
          <a:p>
            <a:endParaRPr lang="en-GB" sz="1400" kern="0" dirty="0"/>
          </a:p>
          <a:p>
            <a:r>
              <a:rPr lang="en-GB" sz="1400" b="1" kern="0" dirty="0"/>
              <a:t>European Centre for Not-for-Profit Law</a:t>
            </a:r>
          </a:p>
          <a:p>
            <a:r>
              <a:rPr lang="en-GB" sz="1400" kern="0" dirty="0"/>
              <a:t>ECNL.org</a:t>
            </a:r>
          </a:p>
          <a:p>
            <a:endParaRPr lang="en-GB" sz="1400" kern="0" dirty="0"/>
          </a:p>
          <a:p>
            <a:r>
              <a:rPr lang="en-GB" sz="1400" b="1" kern="0" dirty="0"/>
              <a:t>Human Security Collective</a:t>
            </a:r>
          </a:p>
          <a:p>
            <a:r>
              <a:rPr lang="en-GB" sz="1400" kern="0" dirty="0"/>
              <a:t>hscollective.org </a:t>
            </a:r>
          </a:p>
          <a:p>
            <a:endParaRPr lang="en-GB" sz="1400" kern="0" dirty="0"/>
          </a:p>
          <a:p>
            <a:r>
              <a:rPr lang="en-GB" sz="1400" b="1" kern="0" dirty="0"/>
              <a:t>Greenacre Group</a:t>
            </a:r>
          </a:p>
          <a:p>
            <a:r>
              <a:rPr lang="en-GB" sz="1400" kern="0" dirty="0"/>
              <a:t>greenacregroup.co.uk</a:t>
            </a:r>
          </a:p>
        </p:txBody>
      </p:sp>
      <p:pic>
        <p:nvPicPr>
          <p:cNvPr id="18" name="Picture 17">
            <a:extLst>
              <a:ext uri="{FF2B5EF4-FFF2-40B4-BE49-F238E27FC236}">
                <a16:creationId xmlns:a16="http://schemas.microsoft.com/office/drawing/2014/main" id="{320FC49F-0B28-4622-8131-82874262B8BF}"/>
              </a:ext>
            </a:extLst>
          </p:cNvPr>
          <p:cNvPicPr>
            <a:picLocks noChangeAspect="1"/>
          </p:cNvPicPr>
          <p:nvPr/>
        </p:nvPicPr>
        <p:blipFill>
          <a:blip r:embed="rId7"/>
          <a:stretch>
            <a:fillRect/>
          </a:stretch>
        </p:blipFill>
        <p:spPr>
          <a:xfrm>
            <a:off x="3804728" y="3075385"/>
            <a:ext cx="1793081" cy="707231"/>
          </a:xfrm>
          <a:prstGeom prst="rect">
            <a:avLst/>
          </a:prstGeom>
        </p:spPr>
      </p:pic>
      <p:pic>
        <p:nvPicPr>
          <p:cNvPr id="19" name="Picture 18">
            <a:extLst>
              <a:ext uri="{FF2B5EF4-FFF2-40B4-BE49-F238E27FC236}">
                <a16:creationId xmlns:a16="http://schemas.microsoft.com/office/drawing/2014/main" id="{58A4F1A7-ACF0-4D1F-B657-95F76F23EE40}"/>
              </a:ext>
            </a:extLst>
          </p:cNvPr>
          <p:cNvPicPr>
            <a:picLocks noChangeAspect="1"/>
          </p:cNvPicPr>
          <p:nvPr/>
        </p:nvPicPr>
        <p:blipFill>
          <a:blip r:embed="rId8"/>
          <a:stretch>
            <a:fillRect/>
          </a:stretch>
        </p:blipFill>
        <p:spPr>
          <a:xfrm>
            <a:off x="3804728" y="3842893"/>
            <a:ext cx="1793081" cy="446810"/>
          </a:xfrm>
          <a:prstGeom prst="rect">
            <a:avLst/>
          </a:prstGeom>
        </p:spPr>
      </p:pic>
      <p:pic>
        <p:nvPicPr>
          <p:cNvPr id="20" name="Picture 19" descr="C:\Users\Acer\Documents\Greenacre\Website\Greenacre Group Logo.jpg">
            <a:extLst>
              <a:ext uri="{FF2B5EF4-FFF2-40B4-BE49-F238E27FC236}">
                <a16:creationId xmlns:a16="http://schemas.microsoft.com/office/drawing/2014/main" id="{24552AA5-77B2-4D5A-93CC-4780A110D8B2}"/>
              </a:ext>
            </a:extLst>
          </p:cNvPr>
          <p:cNvPicPr>
            <a:picLocks noChangeAspect="1" noChangeArrowheads="1"/>
          </p:cNvPicPr>
          <p:nvPr/>
        </p:nvPicPr>
        <p:blipFill>
          <a:blip r:embed="rId9" cstate="print"/>
          <a:srcRect/>
          <a:stretch>
            <a:fillRect/>
          </a:stretch>
        </p:blipFill>
        <p:spPr bwMode="auto">
          <a:xfrm>
            <a:off x="4166394" y="4448777"/>
            <a:ext cx="1069747" cy="574941"/>
          </a:xfrm>
          <a:prstGeom prst="rect">
            <a:avLst/>
          </a:prstGeom>
          <a:solidFill>
            <a:schemeClr val="accent1">
              <a:alpha val="0"/>
            </a:schemeClr>
          </a:solidFill>
        </p:spPr>
      </p:pic>
    </p:spTree>
    <p:extLst>
      <p:ext uri="{BB962C8B-B14F-4D97-AF65-F5344CB8AC3E}">
        <p14:creationId xmlns:p14="http://schemas.microsoft.com/office/powerpoint/2010/main" val="3714791677"/>
      </p:ext>
    </p:extLst>
  </p:cSld>
  <p:clrMapOvr>
    <a:masterClrMapping/>
  </p:clrMapOvr>
  <p:transition>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D7AF53-03BA-4F36-AD72-3AA9F45D8B3E}"/>
              </a:ext>
            </a:extLst>
          </p:cNvPr>
          <p:cNvSpPr>
            <a:spLocks noGrp="1"/>
          </p:cNvSpPr>
          <p:nvPr>
            <p:ph sz="quarter" idx="1"/>
          </p:nvPr>
        </p:nvSpPr>
        <p:spPr>
          <a:xfrm>
            <a:off x="509016" y="602742"/>
            <a:ext cx="7924800" cy="4873752"/>
          </a:xfrm>
        </p:spPr>
        <p:txBody>
          <a:bodyPr>
            <a:normAutofit/>
          </a:bodyPr>
          <a:lstStyle/>
          <a:p>
            <a:pPr marL="0" indent="0" algn="r">
              <a:buNone/>
            </a:pPr>
            <a:r>
              <a:rPr lang="en-GB" dirty="0"/>
              <a:t>“</a:t>
            </a:r>
            <a:r>
              <a:rPr lang="en-GB" i="1" dirty="0"/>
              <a:t>not all NPOs represent the same level of terrorist financing risk and some NPOs represent little or no risk at all</a:t>
            </a:r>
            <a:r>
              <a:rPr lang="en-GB" dirty="0"/>
              <a:t>”</a:t>
            </a:r>
            <a:br>
              <a:rPr lang="en-GB" dirty="0"/>
            </a:br>
            <a:r>
              <a:rPr lang="en-GB" dirty="0"/>
              <a:t/>
            </a:r>
            <a:br>
              <a:rPr lang="en-GB" dirty="0"/>
            </a:br>
            <a:r>
              <a:rPr lang="en-GB" sz="2000" dirty="0" err="1"/>
              <a:t>Dr.</a:t>
            </a:r>
            <a:r>
              <a:rPr lang="en-GB" sz="2000" dirty="0"/>
              <a:t> Marcus </a:t>
            </a:r>
            <a:r>
              <a:rPr lang="en-GB" sz="2000" dirty="0" err="1"/>
              <a:t>Pleyer</a:t>
            </a:r>
            <a:r>
              <a:rPr lang="en-GB" sz="2000" dirty="0"/>
              <a:t>, FATF President </a:t>
            </a:r>
            <a:br>
              <a:rPr lang="en-GB" sz="2000" dirty="0"/>
            </a:br>
            <a:r>
              <a:rPr lang="en-GB" sz="1800" dirty="0"/>
              <a:t>In a letter to the UN Office of the High Commissioner for Human Rights, 18 December 2020</a:t>
            </a:r>
            <a:endParaRPr lang="en-GB" sz="2400" dirty="0"/>
          </a:p>
          <a:p>
            <a:endParaRPr lang="en-GB" i="1" dirty="0"/>
          </a:p>
          <a:p>
            <a:endParaRPr lang="en-GB" i="1" dirty="0"/>
          </a:p>
          <a:p>
            <a:pPr marL="0" indent="0">
              <a:buNone/>
            </a:pPr>
            <a:r>
              <a:rPr lang="en-US" sz="2400" dirty="0"/>
              <a:t>“</a:t>
            </a:r>
            <a:r>
              <a:rPr lang="en-US" sz="2400" i="1" dirty="0"/>
              <a:t>there have been no known cases of terrorist financing abuse of NPOs in Mauritius</a:t>
            </a:r>
            <a:r>
              <a:rPr lang="en-US" sz="2400" dirty="0"/>
              <a:t>”</a:t>
            </a:r>
          </a:p>
          <a:p>
            <a:pPr marL="0" indent="0">
              <a:buNone/>
            </a:pPr>
            <a:r>
              <a:rPr lang="en-GB" i="1" dirty="0"/>
              <a:t/>
            </a:r>
            <a:br>
              <a:rPr lang="en-GB" i="1" dirty="0"/>
            </a:br>
            <a:r>
              <a:rPr lang="en-GB" sz="1800" i="1" dirty="0"/>
              <a:t>NPO Terrorist Financing Risk Assessment Mauritius, </a:t>
            </a:r>
            <a:r>
              <a:rPr lang="en-GB" sz="1800" i="1" dirty="0" smtClean="0"/>
              <a:t>2020</a:t>
            </a:r>
            <a:endParaRPr lang="en-GB" i="1" dirty="0"/>
          </a:p>
          <a:p>
            <a:endParaRPr lang="en-GB" i="1" dirty="0"/>
          </a:p>
          <a:p>
            <a:endParaRPr lang="en-US" i="1" dirty="0"/>
          </a:p>
          <a:p>
            <a:endParaRPr lang="en-GB" dirty="0"/>
          </a:p>
        </p:txBody>
      </p:sp>
      <p:sp>
        <p:nvSpPr>
          <p:cNvPr id="4" name="Slide Number Placeholder 3">
            <a:extLst>
              <a:ext uri="{FF2B5EF4-FFF2-40B4-BE49-F238E27FC236}">
                <a16:creationId xmlns:a16="http://schemas.microsoft.com/office/drawing/2014/main" id="{493AE641-7BBB-4EB5-B41A-DEBBB7F5FA75}"/>
              </a:ext>
            </a:extLst>
          </p:cNvPr>
          <p:cNvSpPr>
            <a:spLocks noGrp="1"/>
          </p:cNvSpPr>
          <p:nvPr>
            <p:ph type="sldNum" sz="quarter" idx="15"/>
          </p:nvPr>
        </p:nvSpPr>
        <p:spPr/>
        <p:txBody>
          <a:bodyPr/>
          <a:lstStyle/>
          <a:p>
            <a:fld id="{ED2A4300-9415-4817-B213-900DAD3A4366}" type="slidenum">
              <a:rPr lang="en-US" smtClean="0"/>
              <a:pPr/>
              <a:t>3</a:t>
            </a:fld>
            <a:endParaRPr lang="en-US"/>
          </a:p>
        </p:txBody>
      </p:sp>
    </p:spTree>
    <p:extLst>
      <p:ext uri="{BB962C8B-B14F-4D97-AF65-F5344CB8AC3E}">
        <p14:creationId xmlns:p14="http://schemas.microsoft.com/office/powerpoint/2010/main" val="2357082766"/>
      </p:ext>
    </p:extLst>
  </p:cSld>
  <p:clrMapOvr>
    <a:masterClrMapping/>
  </p:clrMapOvr>
  <p:transition>
    <p:circl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solidFill>
                  <a:srgbClr val="FF0000"/>
                </a:solidFill>
              </a:rPr>
              <a:t>Thank you</a:t>
            </a:r>
          </a:p>
        </p:txBody>
      </p:sp>
      <p:sp>
        <p:nvSpPr>
          <p:cNvPr id="3" name="Content Placeholder 2"/>
          <p:cNvSpPr>
            <a:spLocks noGrp="1"/>
          </p:cNvSpPr>
          <p:nvPr>
            <p:ph sz="quarter" idx="1"/>
          </p:nvPr>
        </p:nvSpPr>
        <p:spPr/>
        <p:txBody>
          <a:bodyPr/>
          <a:lstStyle/>
          <a:p>
            <a:pPr algn="ctr">
              <a:buNone/>
            </a:pPr>
            <a:r>
              <a:rPr lang="en-US" dirty="0"/>
              <a:t>For your attention and participation</a:t>
            </a:r>
          </a:p>
        </p:txBody>
      </p:sp>
      <p:sp>
        <p:nvSpPr>
          <p:cNvPr id="4" name="Slide Number Placeholder 3"/>
          <p:cNvSpPr>
            <a:spLocks noGrp="1"/>
          </p:cNvSpPr>
          <p:nvPr>
            <p:ph type="sldNum" sz="quarter" idx="15"/>
          </p:nvPr>
        </p:nvSpPr>
        <p:spPr/>
        <p:txBody>
          <a:bodyPr/>
          <a:lstStyle/>
          <a:p>
            <a:fld id="{ED2A4300-9415-4817-B213-900DAD3A4366}" type="slidenum">
              <a:rPr lang="en-US" smtClean="0"/>
              <a:pPr/>
              <a:t>30</a:t>
            </a:fld>
            <a:endParaRPr lang="en-US"/>
          </a:p>
        </p:txBody>
      </p:sp>
      <p:sp>
        <p:nvSpPr>
          <p:cNvPr id="6" name="TextBox 5">
            <a:extLst>
              <a:ext uri="{FF2B5EF4-FFF2-40B4-BE49-F238E27FC236}">
                <a16:creationId xmlns:a16="http://schemas.microsoft.com/office/drawing/2014/main" id="{BA36262C-5309-405B-BE7D-03D01A0ED36F}"/>
              </a:ext>
            </a:extLst>
          </p:cNvPr>
          <p:cNvSpPr txBox="1"/>
          <p:nvPr/>
        </p:nvSpPr>
        <p:spPr>
          <a:xfrm>
            <a:off x="990600" y="2209002"/>
            <a:ext cx="6629400" cy="3785652"/>
          </a:xfrm>
          <a:prstGeom prst="rect">
            <a:avLst/>
          </a:prstGeom>
          <a:noFill/>
        </p:spPr>
        <p:txBody>
          <a:bodyPr wrap="square">
            <a:spAutoFit/>
          </a:bodyPr>
          <a:lstStyle/>
          <a:p>
            <a:pPr algn="ctr"/>
            <a:r>
              <a:rPr lang="en-US" sz="2400" dirty="0">
                <a:solidFill>
                  <a:srgbClr val="FF0000"/>
                </a:solidFill>
              </a:rPr>
              <a:t>REGISTRY OF ASSOCIATIONS</a:t>
            </a:r>
          </a:p>
          <a:p>
            <a:pPr algn="ctr"/>
            <a:endParaRPr lang="en-US" dirty="0"/>
          </a:p>
          <a:p>
            <a:r>
              <a:rPr lang="en-US" dirty="0"/>
              <a:t>A  division of Ministry of </a:t>
            </a:r>
            <a:r>
              <a:rPr lang="en-US" dirty="0" err="1"/>
              <a:t>Labour</a:t>
            </a:r>
            <a:r>
              <a:rPr lang="en-US" dirty="0"/>
              <a:t>, Industrial Relations, Employment and Training</a:t>
            </a:r>
          </a:p>
          <a:p>
            <a:endParaRPr lang="en-US" dirty="0"/>
          </a:p>
          <a:p>
            <a:r>
              <a:rPr lang="en-US" dirty="0">
                <a:solidFill>
                  <a:srgbClr val="FF0000"/>
                </a:solidFill>
              </a:rPr>
              <a:t>Registrar of Associations</a:t>
            </a:r>
          </a:p>
          <a:p>
            <a:pPr>
              <a:buNone/>
            </a:pPr>
            <a:r>
              <a:rPr lang="en-US" dirty="0">
                <a:solidFill>
                  <a:srgbClr val="FF0000"/>
                </a:solidFill>
              </a:rPr>
              <a:t>	</a:t>
            </a:r>
            <a:r>
              <a:rPr lang="en-US" dirty="0">
                <a:solidFill>
                  <a:srgbClr val="002060"/>
                </a:solidFill>
              </a:rPr>
              <a:t>Registry of Associations</a:t>
            </a:r>
            <a:r>
              <a:rPr lang="en-US" dirty="0"/>
              <a:t/>
            </a:r>
            <a:br>
              <a:rPr lang="en-US" dirty="0"/>
            </a:br>
            <a:r>
              <a:rPr lang="en-US" dirty="0"/>
              <a:t>	3</a:t>
            </a:r>
            <a:r>
              <a:rPr lang="en-US" baseline="30000" dirty="0"/>
              <a:t>rd</a:t>
            </a:r>
            <a:r>
              <a:rPr lang="en-US" dirty="0"/>
              <a:t> - 5</a:t>
            </a:r>
            <a:r>
              <a:rPr lang="en-US" baseline="30000" dirty="0"/>
              <a:t>th</a:t>
            </a:r>
            <a:r>
              <a:rPr lang="en-US" dirty="0"/>
              <a:t> Floors</a:t>
            </a:r>
          </a:p>
          <a:p>
            <a:pPr>
              <a:buNone/>
            </a:pPr>
            <a:r>
              <a:rPr lang="en-US" dirty="0"/>
              <a:t>	</a:t>
            </a:r>
            <a:r>
              <a:rPr lang="en-US" dirty="0" err="1"/>
              <a:t>Silvercrest</a:t>
            </a:r>
            <a:r>
              <a:rPr lang="en-US" dirty="0"/>
              <a:t> Court</a:t>
            </a:r>
          </a:p>
          <a:p>
            <a:pPr>
              <a:buNone/>
            </a:pPr>
            <a:r>
              <a:rPr lang="en-US" dirty="0"/>
              <a:t>	16 </a:t>
            </a:r>
            <a:r>
              <a:rPr lang="en-US" dirty="0" err="1"/>
              <a:t>Mgr</a:t>
            </a:r>
            <a:r>
              <a:rPr lang="en-US" dirty="0"/>
              <a:t> </a:t>
            </a:r>
            <a:r>
              <a:rPr lang="en-US" dirty="0" err="1"/>
              <a:t>Gonin</a:t>
            </a:r>
            <a:r>
              <a:rPr lang="en-US" dirty="0"/>
              <a:t> Street </a:t>
            </a:r>
          </a:p>
          <a:p>
            <a:pPr>
              <a:buNone/>
            </a:pPr>
            <a:r>
              <a:rPr lang="en-US" dirty="0"/>
              <a:t>	Port Louis</a:t>
            </a:r>
          </a:p>
          <a:p>
            <a:pPr>
              <a:buNone/>
            </a:pPr>
            <a:r>
              <a:rPr lang="en-US" dirty="0"/>
              <a:t>	Telephone no: 2133600		Fax: 2081629</a:t>
            </a:r>
          </a:p>
          <a:p>
            <a:pPr>
              <a:buNone/>
            </a:pPr>
            <a:r>
              <a:rPr lang="en-US" dirty="0"/>
              <a:t>	</a:t>
            </a:r>
            <a:r>
              <a:rPr lang="en-US" dirty="0">
                <a:solidFill>
                  <a:srgbClr val="FF0000"/>
                </a:solidFill>
              </a:rPr>
              <a:t>Website: </a:t>
            </a:r>
            <a:r>
              <a:rPr lang="en-US" b="1" u="sng" dirty="0">
                <a:solidFill>
                  <a:srgbClr val="FF0000"/>
                </a:solidFill>
              </a:rPr>
              <a:t>labour.govmu.org</a:t>
            </a:r>
          </a:p>
        </p:txBody>
      </p:sp>
    </p:spTree>
  </p:cSld>
  <p:clrMapOvr>
    <a:masterClrMapping/>
  </p:clrMapOvr>
  <p:transition>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C4321D-6C70-491F-B375-7894D704CCAD}"/>
              </a:ext>
            </a:extLst>
          </p:cNvPr>
          <p:cNvSpPr>
            <a:spLocks noGrp="1"/>
          </p:cNvSpPr>
          <p:nvPr>
            <p:ph sz="quarter" idx="1"/>
          </p:nvPr>
        </p:nvSpPr>
        <p:spPr>
          <a:xfrm>
            <a:off x="533400" y="609600"/>
            <a:ext cx="7467600" cy="4873752"/>
          </a:xfrm>
        </p:spPr>
        <p:txBody>
          <a:bodyPr>
            <a:normAutofit/>
          </a:bodyPr>
          <a:lstStyle/>
          <a:p>
            <a:pPr marL="0" indent="0" algn="ctr">
              <a:buNone/>
            </a:pPr>
            <a:endParaRPr lang="en-GB" sz="3200" dirty="0">
              <a:solidFill>
                <a:srgbClr val="FF0000"/>
              </a:solidFill>
            </a:endParaRPr>
          </a:p>
          <a:p>
            <a:pPr marL="0" indent="0" algn="ctr">
              <a:buNone/>
            </a:pPr>
            <a:endParaRPr lang="en-GB" sz="3200" dirty="0">
              <a:solidFill>
                <a:srgbClr val="FF0000"/>
              </a:solidFill>
            </a:endParaRPr>
          </a:p>
          <a:p>
            <a:pPr marL="0" indent="0" algn="ctr">
              <a:buNone/>
            </a:pPr>
            <a:endParaRPr lang="en-GB" sz="3200" dirty="0">
              <a:solidFill>
                <a:srgbClr val="FF0000"/>
              </a:solidFill>
            </a:endParaRPr>
          </a:p>
          <a:p>
            <a:pPr marL="0" indent="0" algn="ctr">
              <a:buNone/>
            </a:pPr>
            <a:r>
              <a:rPr lang="en-GB" sz="3200" dirty="0">
                <a:solidFill>
                  <a:srgbClr val="FF0000"/>
                </a:solidFill>
              </a:rPr>
              <a:t>International Measures on Terrorist Financing, and how the impact NPOs</a:t>
            </a:r>
          </a:p>
        </p:txBody>
      </p:sp>
      <p:sp>
        <p:nvSpPr>
          <p:cNvPr id="4" name="Slide Number Placeholder 3">
            <a:extLst>
              <a:ext uri="{FF2B5EF4-FFF2-40B4-BE49-F238E27FC236}">
                <a16:creationId xmlns:a16="http://schemas.microsoft.com/office/drawing/2014/main" id="{89C1A501-FDA3-4B40-81D8-8A8720E62D4A}"/>
              </a:ext>
            </a:extLst>
          </p:cNvPr>
          <p:cNvSpPr>
            <a:spLocks noGrp="1"/>
          </p:cNvSpPr>
          <p:nvPr>
            <p:ph type="sldNum" sz="quarter" idx="15"/>
          </p:nvPr>
        </p:nvSpPr>
        <p:spPr/>
        <p:txBody>
          <a:bodyPr/>
          <a:lstStyle/>
          <a:p>
            <a:fld id="{ED2A4300-9415-4817-B213-900DAD3A4366}" type="slidenum">
              <a:rPr lang="en-US" smtClean="0"/>
              <a:pPr/>
              <a:t>4</a:t>
            </a:fld>
            <a:endParaRPr lang="en-US"/>
          </a:p>
        </p:txBody>
      </p:sp>
    </p:spTree>
    <p:extLst>
      <p:ext uri="{BB962C8B-B14F-4D97-AF65-F5344CB8AC3E}">
        <p14:creationId xmlns:p14="http://schemas.microsoft.com/office/powerpoint/2010/main" val="664303107"/>
      </p:ext>
    </p:extLst>
  </p:cSld>
  <p:clrMapOvr>
    <a:masterClrMapping/>
  </p:clrMapOvr>
  <p:transition>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A193-996D-45BA-BB4B-5185301BFB71}"/>
              </a:ext>
            </a:extLst>
          </p:cNvPr>
          <p:cNvSpPr>
            <a:spLocks noGrp="1"/>
          </p:cNvSpPr>
          <p:nvPr>
            <p:ph type="title"/>
          </p:nvPr>
        </p:nvSpPr>
        <p:spPr>
          <a:xfrm>
            <a:off x="457200" y="274638"/>
            <a:ext cx="7467600" cy="715962"/>
          </a:xfrm>
        </p:spPr>
        <p:txBody>
          <a:bodyPr/>
          <a:lstStyle/>
          <a:p>
            <a:pPr algn="ctr"/>
            <a:r>
              <a:rPr lang="en-GB" dirty="0">
                <a:solidFill>
                  <a:srgbClr val="FF0000"/>
                </a:solidFill>
              </a:rPr>
              <a:t>The Financial Action Task Force</a:t>
            </a:r>
          </a:p>
        </p:txBody>
      </p:sp>
      <p:sp>
        <p:nvSpPr>
          <p:cNvPr id="4" name="Slide Number Placeholder 3">
            <a:extLst>
              <a:ext uri="{FF2B5EF4-FFF2-40B4-BE49-F238E27FC236}">
                <a16:creationId xmlns:a16="http://schemas.microsoft.com/office/drawing/2014/main" id="{6553457A-8D19-4A9C-86CD-154225ED11F2}"/>
              </a:ext>
            </a:extLst>
          </p:cNvPr>
          <p:cNvSpPr>
            <a:spLocks noGrp="1"/>
          </p:cNvSpPr>
          <p:nvPr>
            <p:ph type="sldNum" sz="quarter" idx="15"/>
          </p:nvPr>
        </p:nvSpPr>
        <p:spPr/>
        <p:txBody>
          <a:bodyPr/>
          <a:lstStyle/>
          <a:p>
            <a:fld id="{ED2A4300-9415-4817-B213-900DAD3A4366}" type="slidenum">
              <a:rPr lang="en-US" smtClean="0"/>
              <a:pPr/>
              <a:t>5</a:t>
            </a:fld>
            <a:endParaRPr lang="en-US"/>
          </a:p>
        </p:txBody>
      </p:sp>
      <p:pic>
        <p:nvPicPr>
          <p:cNvPr id="5" name="Content Placeholder 8" descr="https://encrypted-tbn0.gstatic.com/images?q=tbn:ANd9GcSBxyRSl11IPq7fz0tjZ0xaBJp8HS-mJHYZpyfWcew8hwteS7X-">
            <a:extLst>
              <a:ext uri="{FF2B5EF4-FFF2-40B4-BE49-F238E27FC236}">
                <a16:creationId xmlns:a16="http://schemas.microsoft.com/office/drawing/2014/main" id="{B4C5B3A0-CF7D-4C8E-8CCB-74649B8152CD}"/>
              </a:ext>
            </a:extLst>
          </p:cNvPr>
          <p:cNvPicPr>
            <a:picLocks noGrp="1"/>
          </p:cNvPicPr>
          <p:nvPr>
            <p:ph sz="quarter" idx="1"/>
          </p:nvPr>
        </p:nvPicPr>
        <p:blipFill>
          <a:blip r:embed="rId2" cstate="print"/>
          <a:srcRect/>
          <a:stretch>
            <a:fillRect/>
          </a:stretch>
        </p:blipFill>
        <p:spPr bwMode="auto">
          <a:xfrm>
            <a:off x="415033" y="1581800"/>
            <a:ext cx="1619250" cy="2819400"/>
          </a:xfrm>
          <a:prstGeom prst="rect">
            <a:avLst/>
          </a:prstGeom>
          <a:noFill/>
          <a:ln w="9525">
            <a:noFill/>
            <a:miter lim="800000"/>
            <a:headEnd/>
            <a:tailEnd/>
          </a:ln>
        </p:spPr>
      </p:pic>
      <p:pic>
        <p:nvPicPr>
          <p:cNvPr id="1026" name="Picture 2" descr="Eastern and Southern Africa Anti-Money Laundering Group | AOAV">
            <a:extLst>
              <a:ext uri="{FF2B5EF4-FFF2-40B4-BE49-F238E27FC236}">
                <a16:creationId xmlns:a16="http://schemas.microsoft.com/office/drawing/2014/main" id="{7E246266-4A51-4BAE-A7A0-38925D01E2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565362"/>
            <a:ext cx="2165279" cy="1857375"/>
          </a:xfrm>
          <a:prstGeom prst="rect">
            <a:avLst/>
          </a:prstGeom>
          <a:noFill/>
          <a:ln>
            <a:solidFill>
              <a:schemeClr val="accent6">
                <a:lumMod val="75000"/>
              </a:schemeClr>
            </a:solidFill>
          </a:ln>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8" name="Content Placeholder 2">
            <a:extLst>
              <a:ext uri="{FF2B5EF4-FFF2-40B4-BE49-F238E27FC236}">
                <a16:creationId xmlns:a16="http://schemas.microsoft.com/office/drawing/2014/main" id="{622F526E-F04F-4129-AF30-B1630E5BD429}"/>
              </a:ext>
            </a:extLst>
          </p:cNvPr>
          <p:cNvSpPr txBox="1">
            <a:spLocks/>
          </p:cNvSpPr>
          <p:nvPr/>
        </p:nvSpPr>
        <p:spPr>
          <a:xfrm>
            <a:off x="2886628" y="1581800"/>
            <a:ext cx="5547188" cy="4673458"/>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FATF is the international body which sets and assesses standards for combatting money laundering and terrorist financing</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Mauritius is a member of ESAAMLG – the regional body for East and Southern Africa</a:t>
            </a:r>
          </a:p>
        </p:txBody>
      </p:sp>
    </p:spTree>
    <p:extLst>
      <p:ext uri="{BB962C8B-B14F-4D97-AF65-F5344CB8AC3E}">
        <p14:creationId xmlns:p14="http://schemas.microsoft.com/office/powerpoint/2010/main" val="2175403678"/>
      </p:ext>
    </p:extLst>
  </p:cSld>
  <p:clrMapOvr>
    <a:masterClrMapping/>
  </p:clrMapOvr>
  <p:transition>
    <p:circl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A193-996D-45BA-BB4B-5185301BFB71}"/>
              </a:ext>
            </a:extLst>
          </p:cNvPr>
          <p:cNvSpPr>
            <a:spLocks noGrp="1"/>
          </p:cNvSpPr>
          <p:nvPr>
            <p:ph type="title"/>
          </p:nvPr>
        </p:nvSpPr>
        <p:spPr>
          <a:xfrm>
            <a:off x="457200" y="274638"/>
            <a:ext cx="7467600" cy="715962"/>
          </a:xfrm>
        </p:spPr>
        <p:txBody>
          <a:bodyPr>
            <a:normAutofit/>
          </a:bodyPr>
          <a:lstStyle/>
          <a:p>
            <a:pPr algn="ctr"/>
            <a:r>
              <a:rPr lang="en-GB" dirty="0">
                <a:solidFill>
                  <a:srgbClr val="FF0000"/>
                </a:solidFill>
              </a:rPr>
              <a:t>FATF’s Typologies Report (2014)</a:t>
            </a:r>
          </a:p>
        </p:txBody>
      </p:sp>
      <p:sp>
        <p:nvSpPr>
          <p:cNvPr id="4" name="Slide Number Placeholder 3">
            <a:extLst>
              <a:ext uri="{FF2B5EF4-FFF2-40B4-BE49-F238E27FC236}">
                <a16:creationId xmlns:a16="http://schemas.microsoft.com/office/drawing/2014/main" id="{6553457A-8D19-4A9C-86CD-154225ED11F2}"/>
              </a:ext>
            </a:extLst>
          </p:cNvPr>
          <p:cNvSpPr>
            <a:spLocks noGrp="1"/>
          </p:cNvSpPr>
          <p:nvPr>
            <p:ph type="sldNum" sz="quarter" idx="15"/>
          </p:nvPr>
        </p:nvSpPr>
        <p:spPr/>
        <p:txBody>
          <a:bodyPr/>
          <a:lstStyle/>
          <a:p>
            <a:fld id="{ED2A4300-9415-4817-B213-900DAD3A4366}" type="slidenum">
              <a:rPr lang="en-US" smtClean="0"/>
              <a:pPr/>
              <a:t>6</a:t>
            </a:fld>
            <a:endParaRPr lang="en-US"/>
          </a:p>
        </p:txBody>
      </p:sp>
      <p:sp>
        <p:nvSpPr>
          <p:cNvPr id="8" name="Content Placeholder 2">
            <a:extLst>
              <a:ext uri="{FF2B5EF4-FFF2-40B4-BE49-F238E27FC236}">
                <a16:creationId xmlns:a16="http://schemas.microsoft.com/office/drawing/2014/main" id="{622F526E-F04F-4129-AF30-B1630E5BD429}"/>
              </a:ext>
            </a:extLst>
          </p:cNvPr>
          <p:cNvSpPr txBox="1">
            <a:spLocks/>
          </p:cNvSpPr>
          <p:nvPr/>
        </p:nvSpPr>
        <p:spPr>
          <a:xfrm>
            <a:off x="3505200" y="1295400"/>
            <a:ext cx="4848545" cy="4891735"/>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FATF’s study identified five types of international terrorist financing risk to NPOs.</a:t>
            </a:r>
          </a:p>
          <a:p>
            <a:pPr marL="0" indent="0">
              <a:buNone/>
            </a:pPr>
            <a:r>
              <a:rPr lang="en-US" dirty="0"/>
              <a:t> </a:t>
            </a:r>
          </a:p>
          <a:p>
            <a:r>
              <a:rPr lang="en-US" dirty="0"/>
              <a:t>Diversion of funds</a:t>
            </a:r>
          </a:p>
          <a:p>
            <a:pPr marL="0" indent="0">
              <a:buNone/>
            </a:pPr>
            <a:endParaRPr lang="en-US" dirty="0"/>
          </a:p>
          <a:p>
            <a:r>
              <a:rPr lang="en-US" dirty="0"/>
              <a:t>Affiliation with terrorist entity</a:t>
            </a:r>
          </a:p>
          <a:p>
            <a:pPr marL="0" indent="0">
              <a:buNone/>
            </a:pPr>
            <a:endParaRPr lang="en-US" dirty="0"/>
          </a:p>
          <a:p>
            <a:r>
              <a:rPr lang="en-US" dirty="0"/>
              <a:t>Abuse to support recruitment efforts by terrorist entities</a:t>
            </a:r>
          </a:p>
          <a:p>
            <a:pPr marL="0" indent="0">
              <a:buNone/>
            </a:pPr>
            <a:endParaRPr lang="en-US" dirty="0"/>
          </a:p>
          <a:p>
            <a:r>
              <a:rPr lang="en-US" dirty="0"/>
              <a:t>Abuse of programming</a:t>
            </a:r>
          </a:p>
          <a:p>
            <a:pPr marL="0" indent="0">
              <a:buNone/>
            </a:pPr>
            <a:endParaRPr lang="en-US" dirty="0"/>
          </a:p>
          <a:p>
            <a:r>
              <a:rPr lang="en-US" dirty="0"/>
              <a:t>False representation (sham NPOs)</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9" name="Picture 2">
            <a:extLst>
              <a:ext uri="{FF2B5EF4-FFF2-40B4-BE49-F238E27FC236}">
                <a16:creationId xmlns:a16="http://schemas.microsoft.com/office/drawing/2014/main" id="{DDBAE2FA-0613-4668-9AF6-FE923911B09C}"/>
              </a:ext>
            </a:extLst>
          </p:cNvPr>
          <p:cNvPicPr>
            <a:picLocks noChangeAspect="1" noChangeArrowheads="1"/>
          </p:cNvPicPr>
          <p:nvPr/>
        </p:nvPicPr>
        <p:blipFill>
          <a:blip r:embed="rId2" cstate="print"/>
          <a:srcRect/>
          <a:stretch>
            <a:fillRect/>
          </a:stretch>
        </p:blipFill>
        <p:spPr bwMode="auto">
          <a:xfrm>
            <a:off x="209764" y="1513677"/>
            <a:ext cx="3168650" cy="4510087"/>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873168870"/>
      </p:ext>
    </p:extLst>
  </p:cSld>
  <p:clrMapOvr>
    <a:masterClrMapping/>
  </p:clrMapOvr>
  <p:transition>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FA193-996D-45BA-BB4B-5185301BFB71}"/>
              </a:ext>
            </a:extLst>
          </p:cNvPr>
          <p:cNvSpPr>
            <a:spLocks noGrp="1"/>
          </p:cNvSpPr>
          <p:nvPr>
            <p:ph type="title"/>
          </p:nvPr>
        </p:nvSpPr>
        <p:spPr>
          <a:xfrm>
            <a:off x="457200" y="274638"/>
            <a:ext cx="7467600" cy="715962"/>
          </a:xfrm>
        </p:spPr>
        <p:txBody>
          <a:bodyPr>
            <a:normAutofit fontScale="90000"/>
          </a:bodyPr>
          <a:lstStyle/>
          <a:p>
            <a:pPr algn="ctr"/>
            <a:r>
              <a:rPr lang="en-GB" dirty="0">
                <a:solidFill>
                  <a:srgbClr val="FF0000"/>
                </a:solidFill>
              </a:rPr>
              <a:t>Requirements for Countries on Terrorist Financing in NPOs</a:t>
            </a:r>
          </a:p>
        </p:txBody>
      </p:sp>
      <p:sp>
        <p:nvSpPr>
          <p:cNvPr id="4" name="Slide Number Placeholder 3">
            <a:extLst>
              <a:ext uri="{FF2B5EF4-FFF2-40B4-BE49-F238E27FC236}">
                <a16:creationId xmlns:a16="http://schemas.microsoft.com/office/drawing/2014/main" id="{6553457A-8D19-4A9C-86CD-154225ED11F2}"/>
              </a:ext>
            </a:extLst>
          </p:cNvPr>
          <p:cNvSpPr>
            <a:spLocks noGrp="1"/>
          </p:cNvSpPr>
          <p:nvPr>
            <p:ph type="sldNum" sz="quarter" idx="15"/>
          </p:nvPr>
        </p:nvSpPr>
        <p:spPr/>
        <p:txBody>
          <a:bodyPr/>
          <a:lstStyle/>
          <a:p>
            <a:fld id="{ED2A4300-9415-4817-B213-900DAD3A4366}" type="slidenum">
              <a:rPr lang="en-US" smtClean="0"/>
              <a:pPr/>
              <a:t>7</a:t>
            </a:fld>
            <a:endParaRPr lang="en-US"/>
          </a:p>
        </p:txBody>
      </p:sp>
      <p:sp>
        <p:nvSpPr>
          <p:cNvPr id="6" name="Content Placeholder 5">
            <a:extLst>
              <a:ext uri="{FF2B5EF4-FFF2-40B4-BE49-F238E27FC236}">
                <a16:creationId xmlns:a16="http://schemas.microsoft.com/office/drawing/2014/main" id="{6156118A-D564-44AD-8A2B-153B135439F1}"/>
              </a:ext>
            </a:extLst>
          </p:cNvPr>
          <p:cNvSpPr>
            <a:spLocks noGrp="1"/>
          </p:cNvSpPr>
          <p:nvPr>
            <p:ph sz="quarter" idx="1"/>
          </p:nvPr>
        </p:nvSpPr>
        <p:spPr>
          <a:xfrm>
            <a:off x="2933717" y="1447800"/>
            <a:ext cx="5181600" cy="4873752"/>
          </a:xfrm>
        </p:spPr>
        <p:txBody>
          <a:bodyPr>
            <a:normAutofit/>
          </a:bodyPr>
          <a:lstStyle/>
          <a:p>
            <a:pPr marL="0" indent="0">
              <a:buNone/>
            </a:pPr>
            <a:r>
              <a:rPr lang="en-GB" dirty="0"/>
              <a:t>FATF requires all countries to:</a:t>
            </a:r>
          </a:p>
          <a:p>
            <a:pPr>
              <a:buFontTx/>
              <a:buChar char="-"/>
            </a:pPr>
            <a:r>
              <a:rPr lang="en-GB" dirty="0"/>
              <a:t>Identify NPOs which may be exposed to terrorist financing risks</a:t>
            </a:r>
          </a:p>
          <a:p>
            <a:pPr>
              <a:buFontTx/>
              <a:buChar char="-"/>
            </a:pPr>
            <a:r>
              <a:rPr lang="en-GB" dirty="0"/>
              <a:t>Ensure that the measures to mitigate that risk are effective</a:t>
            </a:r>
          </a:p>
          <a:p>
            <a:pPr>
              <a:buFontTx/>
              <a:buChar char="-"/>
            </a:pPr>
            <a:r>
              <a:rPr lang="en-GB" dirty="0"/>
              <a:t>Take a risk-based, targeted approach and not disrupt legitimate NPO activity.</a:t>
            </a:r>
          </a:p>
          <a:p>
            <a:pPr marL="0" indent="0" algn="r">
              <a:buNone/>
            </a:pPr>
            <a:r>
              <a:rPr lang="en-GB" dirty="0"/>
              <a:t>(</a:t>
            </a:r>
            <a:r>
              <a:rPr lang="en-GB" sz="2000" i="1" dirty="0"/>
              <a:t>FATF Recommendation 8 and </a:t>
            </a:r>
            <a:br>
              <a:rPr lang="en-GB" sz="2000" i="1" dirty="0"/>
            </a:br>
            <a:r>
              <a:rPr lang="en-GB" sz="2000" i="1" dirty="0"/>
              <a:t>Immediate Outcome 10</a:t>
            </a:r>
            <a:r>
              <a:rPr lang="en-GB" dirty="0"/>
              <a:t>)</a:t>
            </a:r>
          </a:p>
        </p:txBody>
      </p:sp>
      <p:pic>
        <p:nvPicPr>
          <p:cNvPr id="9" name="Picture 2">
            <a:extLst>
              <a:ext uri="{FF2B5EF4-FFF2-40B4-BE49-F238E27FC236}">
                <a16:creationId xmlns:a16="http://schemas.microsoft.com/office/drawing/2014/main" id="{49072811-D6A3-4DC9-BAD1-1046C25B424F}"/>
              </a:ext>
            </a:extLst>
          </p:cNvPr>
          <p:cNvPicPr>
            <a:picLocks noChangeAspect="1" noChangeArrowheads="1"/>
          </p:cNvPicPr>
          <p:nvPr/>
        </p:nvPicPr>
        <p:blipFill>
          <a:blip r:embed="rId2" cstate="print"/>
          <a:srcRect/>
          <a:stretch>
            <a:fillRect/>
          </a:stretch>
        </p:blipFill>
        <p:spPr>
          <a:xfrm>
            <a:off x="457200" y="2209800"/>
            <a:ext cx="2136775" cy="3030537"/>
          </a:xfrm>
          <a:prstGeom prst="rect">
            <a:avLst/>
          </a:prstGeom>
        </p:spPr>
      </p:pic>
    </p:spTree>
    <p:extLst>
      <p:ext uri="{BB962C8B-B14F-4D97-AF65-F5344CB8AC3E}">
        <p14:creationId xmlns:p14="http://schemas.microsoft.com/office/powerpoint/2010/main" val="3158138989"/>
      </p:ext>
    </p:extLst>
  </p:cSld>
  <p:clrMapOvr>
    <a:masterClrMapping/>
  </p:clrMapOvr>
  <p:transition>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2000"/>
          </a:xfrm>
        </p:spPr>
        <p:txBody>
          <a:bodyPr>
            <a:normAutofit/>
          </a:bodyPr>
          <a:lstStyle/>
          <a:p>
            <a:pPr algn="ctr"/>
            <a:r>
              <a:rPr lang="en-US" sz="2700" dirty="0">
                <a:solidFill>
                  <a:srgbClr val="FF0000"/>
                </a:solidFill>
              </a:rPr>
              <a:t>Recommendation 8</a:t>
            </a:r>
          </a:p>
        </p:txBody>
      </p:sp>
      <p:sp>
        <p:nvSpPr>
          <p:cNvPr id="3" name="Content Placeholder 2"/>
          <p:cNvSpPr>
            <a:spLocks noGrp="1"/>
          </p:cNvSpPr>
          <p:nvPr>
            <p:ph sz="quarter" idx="1"/>
          </p:nvPr>
        </p:nvSpPr>
        <p:spPr>
          <a:xfrm>
            <a:off x="457200" y="1143000"/>
            <a:ext cx="7467600" cy="5330952"/>
          </a:xfrm>
        </p:spPr>
        <p:txBody>
          <a:bodyPr>
            <a:normAutofit fontScale="92500" lnSpcReduction="20000"/>
          </a:bodyPr>
          <a:lstStyle/>
          <a:p>
            <a:r>
              <a:rPr lang="en-US" b="1" dirty="0"/>
              <a:t>8. </a:t>
            </a:r>
            <a:r>
              <a:rPr lang="en-US" b="1" dirty="0" smtClean="0"/>
              <a:t>Non-Profit Organisations </a:t>
            </a:r>
            <a:endParaRPr lang="en-US" dirty="0"/>
          </a:p>
          <a:p>
            <a:r>
              <a:rPr lang="en-US" dirty="0"/>
              <a:t>Countries should review the adequacy of laws and regulations that relate to non-profit organisations which the country has identified as being vulnerable to terrorist financing abuse. Countries should apply focused and proportionate measures, in line with the risk-based approach, to such non-profit organisations to protect them from terrorist financing abuse, including: </a:t>
            </a:r>
          </a:p>
          <a:p>
            <a:r>
              <a:rPr lang="en-US" dirty="0"/>
              <a:t>(a) by terrorist organisations posing as legitimate entities; </a:t>
            </a:r>
          </a:p>
          <a:p>
            <a:r>
              <a:rPr lang="en-US" dirty="0"/>
              <a:t>(b) by exploiting legitimate entities as conduits for terrorist financing, including for the purpose of escaping asset-freezing measures; and </a:t>
            </a:r>
          </a:p>
          <a:p>
            <a:r>
              <a:rPr lang="en-US" dirty="0"/>
              <a:t>(c) by concealing or obscuring the clandestine diversion of funds intended for legitimate purposes to terrorist organisations.</a:t>
            </a:r>
          </a:p>
          <a:p>
            <a:endParaRPr lang="en-US" dirty="0"/>
          </a:p>
        </p:txBody>
      </p:sp>
      <p:sp>
        <p:nvSpPr>
          <p:cNvPr id="4" name="Slide Number Placeholder 3"/>
          <p:cNvSpPr>
            <a:spLocks noGrp="1"/>
          </p:cNvSpPr>
          <p:nvPr>
            <p:ph type="sldNum" sz="quarter" idx="15"/>
          </p:nvPr>
        </p:nvSpPr>
        <p:spPr/>
        <p:txBody>
          <a:bodyPr/>
          <a:lstStyle/>
          <a:p>
            <a:fld id="{ED2A4300-9415-4817-B213-900DAD3A4366}" type="slidenum">
              <a:rPr lang="en-US" smtClean="0"/>
              <a:pPr/>
              <a:t>8</a:t>
            </a:fld>
            <a:endParaRPr lang="en-US"/>
          </a:p>
        </p:txBody>
      </p:sp>
    </p:spTree>
    <p:extLst>
      <p:ext uri="{BB962C8B-B14F-4D97-AF65-F5344CB8AC3E}">
        <p14:creationId xmlns:p14="http://schemas.microsoft.com/office/powerpoint/2010/main" val="1565691922"/>
      </p:ext>
    </p:extLst>
  </p:cSld>
  <p:clrMapOvr>
    <a:masterClrMapping/>
  </p:clrMapOvr>
  <p:transition>
    <p:circl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467600" cy="1143000"/>
          </a:xfrm>
        </p:spPr>
        <p:txBody>
          <a:bodyPr>
            <a:normAutofit/>
          </a:bodyPr>
          <a:lstStyle/>
          <a:p>
            <a:pPr algn="ctr"/>
            <a:r>
              <a:rPr lang="en-GB" sz="2700" dirty="0">
                <a:solidFill>
                  <a:srgbClr val="FF0000"/>
                </a:solidFill>
              </a:rPr>
              <a:t>A RISK BASED APPROACH TO NPO REGULATION</a:t>
            </a:r>
            <a:endParaRPr lang="en-US" sz="2700" dirty="0">
              <a:solidFill>
                <a:srgbClr val="FF0000"/>
              </a:solidFill>
            </a:endParaRPr>
          </a:p>
        </p:txBody>
      </p:sp>
      <p:sp>
        <p:nvSpPr>
          <p:cNvPr id="4" name="Slide Number Placeholder 3"/>
          <p:cNvSpPr>
            <a:spLocks noGrp="1"/>
          </p:cNvSpPr>
          <p:nvPr>
            <p:ph type="sldNum" sz="quarter" idx="15"/>
          </p:nvPr>
        </p:nvSpPr>
        <p:spPr/>
        <p:txBody>
          <a:bodyPr/>
          <a:lstStyle/>
          <a:p>
            <a:fld id="{ED2A4300-9415-4817-B213-900DAD3A4366}" type="slidenum">
              <a:rPr lang="en-US" smtClean="0"/>
              <a:pPr/>
              <a:t>9</a:t>
            </a:fld>
            <a:endParaRPr lang="en-US"/>
          </a:p>
        </p:txBody>
      </p:sp>
      <p:pic>
        <p:nvPicPr>
          <p:cNvPr id="5" name="Picture 16" descr="http://www.hypebot.com/.a/6a00d83451b36c69e201b7c86b43d8970b-600wi">
            <a:extLst>
              <a:ext uri="{FF2B5EF4-FFF2-40B4-BE49-F238E27FC236}">
                <a16:creationId xmlns:a16="http://schemas.microsoft.com/office/drawing/2014/main" id="{DAB3F8A3-1C7F-40DC-8FD1-0810235A3EBC}"/>
              </a:ext>
            </a:extLst>
          </p:cNvPr>
          <p:cNvPicPr>
            <a:picLocks noGrp="1" noChangeAspect="1" noChangeArrowheads="1"/>
          </p:cNvPicPr>
          <p:nvPr>
            <p:ph sz="quarter" idx="1"/>
          </p:nvPr>
        </p:nvPicPr>
        <p:blipFill>
          <a:blip r:embed="rId2" cstate="print"/>
          <a:srcRect/>
          <a:stretch>
            <a:fillRect/>
          </a:stretch>
        </p:blipFill>
        <p:spPr bwMode="auto">
          <a:xfrm>
            <a:off x="539750" y="2411412"/>
            <a:ext cx="7302500" cy="3251200"/>
          </a:xfrm>
          <a:prstGeom prst="rect">
            <a:avLst/>
          </a:prstGeom>
          <a:noFill/>
        </p:spPr>
      </p:pic>
    </p:spTree>
    <p:extLst>
      <p:ext uri="{BB962C8B-B14F-4D97-AF65-F5344CB8AC3E}">
        <p14:creationId xmlns:p14="http://schemas.microsoft.com/office/powerpoint/2010/main" val="4130400980"/>
      </p:ext>
    </p:extLst>
  </p:cSld>
  <p:clrMapOvr>
    <a:masterClrMapping/>
  </p:clrMapOvr>
  <p:transition>
    <p:circl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C58176D-247E-4D25-AAC0-C0577F8CE418}"/>
</file>

<file path=customXml/itemProps2.xml><?xml version="1.0" encoding="utf-8"?>
<ds:datastoreItem xmlns:ds="http://schemas.openxmlformats.org/officeDocument/2006/customXml" ds:itemID="{82A4CA96-6049-4E48-9078-773BBBB3CE8C}"/>
</file>

<file path=customXml/itemProps3.xml><?xml version="1.0" encoding="utf-8"?>
<ds:datastoreItem xmlns:ds="http://schemas.openxmlformats.org/officeDocument/2006/customXml" ds:itemID="{89C45B1E-1219-4FEA-B63E-370630DE02D6}"/>
</file>

<file path=docProps/app.xml><?xml version="1.0" encoding="utf-8"?>
<Properties xmlns="http://schemas.openxmlformats.org/officeDocument/2006/extended-properties" xmlns:vt="http://schemas.openxmlformats.org/officeDocument/2006/docPropsVTypes">
  <Template>Oriel</Template>
  <TotalTime>5820</TotalTime>
  <Words>1341</Words>
  <Application>Microsoft Office PowerPoint</Application>
  <PresentationFormat>On-screen Show (4:3)</PresentationFormat>
  <Paragraphs>252</Paragraphs>
  <Slides>30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Arial</vt:lpstr>
      <vt:lpstr>Calibri</vt:lpstr>
      <vt:lpstr>Calibri Light</vt:lpstr>
      <vt:lpstr>Century Schoolbook</vt:lpstr>
      <vt:lpstr>Muli Light</vt:lpstr>
      <vt:lpstr>Open Sans</vt:lpstr>
      <vt:lpstr>Times New Roman</vt:lpstr>
      <vt:lpstr>Wingdings</vt:lpstr>
      <vt:lpstr>Wingdings 2</vt:lpstr>
      <vt:lpstr>Oriel</vt:lpstr>
      <vt:lpstr>PowerPoint Presentation</vt:lpstr>
      <vt:lpstr>Agenda</vt:lpstr>
      <vt:lpstr>PowerPoint Presentation</vt:lpstr>
      <vt:lpstr>PowerPoint Presentation</vt:lpstr>
      <vt:lpstr>The Financial Action Task Force</vt:lpstr>
      <vt:lpstr>FATF’s Typologies Report (2014)</vt:lpstr>
      <vt:lpstr>Requirements for Countries on Terrorist Financing in NPOs</vt:lpstr>
      <vt:lpstr>Recommendation 8</vt:lpstr>
      <vt:lpstr>A RISK BASED APPROACH TO NPO REGULATION</vt:lpstr>
      <vt:lpstr>What is risk?</vt:lpstr>
      <vt:lpstr>FATF Evaluation of Mauritius </vt:lpstr>
      <vt:lpstr>PowerPoint Presentation</vt:lpstr>
      <vt:lpstr>NPO Terrorist Financing Risk Assessment </vt:lpstr>
      <vt:lpstr>Scope of the Risk Assessment </vt:lpstr>
      <vt:lpstr>TF Risk of NPOs in Mauritius </vt:lpstr>
      <vt:lpstr>Nature of the TF Threat to NPOs in Mauritius </vt:lpstr>
      <vt:lpstr>NPOs and NPO activities likely to be at increased risk of TF abuse </vt:lpstr>
      <vt:lpstr>PowerPoint Presentation</vt:lpstr>
      <vt:lpstr>Guidance for NPOs</vt:lpstr>
      <vt:lpstr>Duties of Office Holders</vt:lpstr>
      <vt:lpstr>Model Rules for Office Holders</vt:lpstr>
      <vt:lpstr>Combatting Terrorist Financing Risks</vt:lpstr>
      <vt:lpstr>‘At Risk’ NPOs</vt:lpstr>
      <vt:lpstr>the united nations (financial prohibitions, arms embargo and travel ban) sanctions act 2019</vt:lpstr>
      <vt:lpstr>39. Reporting of suspicious information</vt:lpstr>
      <vt:lpstr>Categorisation of countries by terrorist risk </vt:lpstr>
      <vt:lpstr>PowerPoint Presentation</vt:lpstr>
      <vt:lpstr>A guide to protecting NPOs</vt:lpstr>
      <vt:lpstr>Further Resources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REGISTRY OF ASSOCIATIONS</dc:title>
  <dc:creator>user</dc:creator>
  <cp:lastModifiedBy>Vinesh</cp:lastModifiedBy>
  <cp:revision>173</cp:revision>
  <cp:lastPrinted>2021-01-20T09:56:50Z</cp:lastPrinted>
  <dcterms:created xsi:type="dcterms:W3CDTF">2013-07-10T16:05:41Z</dcterms:created>
  <dcterms:modified xsi:type="dcterms:W3CDTF">2021-05-12T07:29:05Z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ies>
</file>